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72" r:id="rId4"/>
    <p:sldId id="259" r:id="rId5"/>
    <p:sldId id="260" r:id="rId6"/>
    <p:sldId id="276" r:id="rId7"/>
    <p:sldId id="261" r:id="rId8"/>
    <p:sldId id="262" r:id="rId9"/>
    <p:sldId id="264" r:id="rId10"/>
    <p:sldId id="274" r:id="rId11"/>
    <p:sldId id="271" r:id="rId12"/>
    <p:sldId id="263" r:id="rId13"/>
    <p:sldId id="275" r:id="rId14"/>
    <p:sldId id="258" r:id="rId15"/>
    <p:sldId id="277" r:id="rId16"/>
    <p:sldId id="266" r:id="rId17"/>
    <p:sldId id="267" r:id="rId18"/>
    <p:sldId id="273" r:id="rId19"/>
    <p:sldId id="268" r:id="rId20"/>
    <p:sldId id="26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harunish A P" initials="DAP" lastIdx="2" clrIdx="0">
    <p:extLst>
      <p:ext uri="{19B8F6BF-5375-455C-9EA6-DF929625EA0E}">
        <p15:presenceInfo xmlns:p15="http://schemas.microsoft.com/office/powerpoint/2012/main" userId="2c343cc82adb5cc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8" d="100"/>
          <a:sy n="88" d="100"/>
        </p:scale>
        <p:origin x="451"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10-29T23:44:23.494" idx="1">
    <p:pos x="10" y="1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CBF6A3-86D7-448F-B126-BB4DFCF3C1CD}" type="datetimeFigureOut">
              <a:rPr lang="en-IN" smtClean="0"/>
              <a:t>31-08-2022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DC3747-A724-487B-BC98-8B21409B3BC5}" type="slidenum">
              <a:rPr lang="en-IN" smtClean="0"/>
              <a:t>‹#›</a:t>
            </a:fld>
            <a:endParaRPr lang="en-IN"/>
          </a:p>
        </p:txBody>
      </p:sp>
    </p:spTree>
    <p:extLst>
      <p:ext uri="{BB962C8B-B14F-4D97-AF65-F5344CB8AC3E}">
        <p14:creationId xmlns:p14="http://schemas.microsoft.com/office/powerpoint/2010/main" val="886486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4905D-1B5B-4FCE-9431-EAD8EB8E7F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D8CF056-2306-4EA0-93B8-1E9B1B07EF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ED46396-BDD4-4E3B-BFAF-E348728A402B}"/>
              </a:ext>
            </a:extLst>
          </p:cNvPr>
          <p:cNvSpPr>
            <a:spLocks noGrp="1"/>
          </p:cNvSpPr>
          <p:nvPr>
            <p:ph type="dt" sz="half" idx="10"/>
          </p:nvPr>
        </p:nvSpPr>
        <p:spPr/>
        <p:txBody>
          <a:bodyPr/>
          <a:lstStyle/>
          <a:p>
            <a:fld id="{320FA445-4BEF-4C83-BD0B-3B2F1D119B0E}" type="datetime1">
              <a:rPr lang="en-IN" smtClean="0"/>
              <a:t>31-08-2022</a:t>
            </a:fld>
            <a:endParaRPr lang="en-IN"/>
          </a:p>
        </p:txBody>
      </p:sp>
      <p:sp>
        <p:nvSpPr>
          <p:cNvPr id="5" name="Footer Placeholder 4">
            <a:extLst>
              <a:ext uri="{FF2B5EF4-FFF2-40B4-BE49-F238E27FC236}">
                <a16:creationId xmlns:a16="http://schemas.microsoft.com/office/drawing/2014/main" id="{1363D3C6-1FA1-4B33-A64A-4006CA9EF2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A8F3AC3-85C3-4BC3-86C8-9D21B8EAB26F}"/>
              </a:ext>
            </a:extLst>
          </p:cNvPr>
          <p:cNvSpPr>
            <a:spLocks noGrp="1"/>
          </p:cNvSpPr>
          <p:nvPr>
            <p:ph type="sldNum" sz="quarter" idx="12"/>
          </p:nvPr>
        </p:nvSpPr>
        <p:spPr/>
        <p:txBody>
          <a:bodyPr/>
          <a:lstStyle/>
          <a:p>
            <a:fld id="{EB2D9456-07B2-455A-8C3D-5C4260C0C9B0}" type="slidenum">
              <a:rPr lang="en-IN" smtClean="0"/>
              <a:t>‹#›</a:t>
            </a:fld>
            <a:endParaRPr lang="en-IN"/>
          </a:p>
        </p:txBody>
      </p:sp>
    </p:spTree>
    <p:extLst>
      <p:ext uri="{BB962C8B-B14F-4D97-AF65-F5344CB8AC3E}">
        <p14:creationId xmlns:p14="http://schemas.microsoft.com/office/powerpoint/2010/main" val="105709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07CDC-2BEE-49CD-ADEE-6D298D0DF50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90CF3E3-E9FC-41B5-98A4-9AA4B9B06E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B06FEEB-DA37-42D8-B6E0-6704E55C6900}"/>
              </a:ext>
            </a:extLst>
          </p:cNvPr>
          <p:cNvSpPr>
            <a:spLocks noGrp="1"/>
          </p:cNvSpPr>
          <p:nvPr>
            <p:ph type="dt" sz="half" idx="10"/>
          </p:nvPr>
        </p:nvSpPr>
        <p:spPr/>
        <p:txBody>
          <a:bodyPr/>
          <a:lstStyle/>
          <a:p>
            <a:fld id="{D0222FB7-2069-49E9-8E15-5BFBA2B77AFA}" type="datetime1">
              <a:rPr lang="en-IN" smtClean="0"/>
              <a:t>31-08-2022</a:t>
            </a:fld>
            <a:endParaRPr lang="en-IN"/>
          </a:p>
        </p:txBody>
      </p:sp>
      <p:sp>
        <p:nvSpPr>
          <p:cNvPr id="5" name="Footer Placeholder 4">
            <a:extLst>
              <a:ext uri="{FF2B5EF4-FFF2-40B4-BE49-F238E27FC236}">
                <a16:creationId xmlns:a16="http://schemas.microsoft.com/office/drawing/2014/main" id="{D9B5BE48-2AD2-40D7-A69F-13352FD92A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B0395A1-C136-4D6D-8CC7-F5D9052752C8}"/>
              </a:ext>
            </a:extLst>
          </p:cNvPr>
          <p:cNvSpPr>
            <a:spLocks noGrp="1"/>
          </p:cNvSpPr>
          <p:nvPr>
            <p:ph type="sldNum" sz="quarter" idx="12"/>
          </p:nvPr>
        </p:nvSpPr>
        <p:spPr/>
        <p:txBody>
          <a:bodyPr/>
          <a:lstStyle/>
          <a:p>
            <a:fld id="{EB2D9456-07B2-455A-8C3D-5C4260C0C9B0}" type="slidenum">
              <a:rPr lang="en-IN" smtClean="0"/>
              <a:t>‹#›</a:t>
            </a:fld>
            <a:endParaRPr lang="en-IN"/>
          </a:p>
        </p:txBody>
      </p:sp>
    </p:spTree>
    <p:extLst>
      <p:ext uri="{BB962C8B-B14F-4D97-AF65-F5344CB8AC3E}">
        <p14:creationId xmlns:p14="http://schemas.microsoft.com/office/powerpoint/2010/main" val="1716518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588C4E-4FB4-4E99-8628-4A178BF9FE8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ECE472B-2FA9-4D9B-BC95-AEEF693DE2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FACF4C-824A-45BC-8041-4D154F62E2E4}"/>
              </a:ext>
            </a:extLst>
          </p:cNvPr>
          <p:cNvSpPr>
            <a:spLocks noGrp="1"/>
          </p:cNvSpPr>
          <p:nvPr>
            <p:ph type="dt" sz="half" idx="10"/>
          </p:nvPr>
        </p:nvSpPr>
        <p:spPr/>
        <p:txBody>
          <a:bodyPr/>
          <a:lstStyle/>
          <a:p>
            <a:fld id="{AA9DAB46-D5FD-4633-8661-E8606EC3466B}" type="datetime1">
              <a:rPr lang="en-IN" smtClean="0"/>
              <a:t>31-08-2022</a:t>
            </a:fld>
            <a:endParaRPr lang="en-IN"/>
          </a:p>
        </p:txBody>
      </p:sp>
      <p:sp>
        <p:nvSpPr>
          <p:cNvPr id="5" name="Footer Placeholder 4">
            <a:extLst>
              <a:ext uri="{FF2B5EF4-FFF2-40B4-BE49-F238E27FC236}">
                <a16:creationId xmlns:a16="http://schemas.microsoft.com/office/drawing/2014/main" id="{B2526605-44E5-4EF9-84B0-04C9A6B58F6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A5F91F9-47FE-45B3-8D3D-ADC94A8974AC}"/>
              </a:ext>
            </a:extLst>
          </p:cNvPr>
          <p:cNvSpPr>
            <a:spLocks noGrp="1"/>
          </p:cNvSpPr>
          <p:nvPr>
            <p:ph type="sldNum" sz="quarter" idx="12"/>
          </p:nvPr>
        </p:nvSpPr>
        <p:spPr/>
        <p:txBody>
          <a:bodyPr/>
          <a:lstStyle/>
          <a:p>
            <a:fld id="{EB2D9456-07B2-455A-8C3D-5C4260C0C9B0}" type="slidenum">
              <a:rPr lang="en-IN" smtClean="0"/>
              <a:t>‹#›</a:t>
            </a:fld>
            <a:endParaRPr lang="en-IN"/>
          </a:p>
        </p:txBody>
      </p:sp>
    </p:spTree>
    <p:extLst>
      <p:ext uri="{BB962C8B-B14F-4D97-AF65-F5344CB8AC3E}">
        <p14:creationId xmlns:p14="http://schemas.microsoft.com/office/powerpoint/2010/main" val="2588066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57E97-E8FE-4292-970C-859827A60E1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1519803-2FD4-4AC1-900C-7D569A37F9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164768E-DC4F-418D-936A-410F199E7C8F}"/>
              </a:ext>
            </a:extLst>
          </p:cNvPr>
          <p:cNvSpPr>
            <a:spLocks noGrp="1"/>
          </p:cNvSpPr>
          <p:nvPr>
            <p:ph type="dt" sz="half" idx="10"/>
          </p:nvPr>
        </p:nvSpPr>
        <p:spPr/>
        <p:txBody>
          <a:bodyPr/>
          <a:lstStyle/>
          <a:p>
            <a:fld id="{FFFB9753-8B70-44BF-810A-BE8768A733E0}" type="datetime1">
              <a:rPr lang="en-IN" smtClean="0"/>
              <a:t>31-08-2022</a:t>
            </a:fld>
            <a:endParaRPr lang="en-IN"/>
          </a:p>
        </p:txBody>
      </p:sp>
      <p:sp>
        <p:nvSpPr>
          <p:cNvPr id="5" name="Footer Placeholder 4">
            <a:extLst>
              <a:ext uri="{FF2B5EF4-FFF2-40B4-BE49-F238E27FC236}">
                <a16:creationId xmlns:a16="http://schemas.microsoft.com/office/drawing/2014/main" id="{26AE2BEA-A5E5-44A6-8B75-10912577FD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08EC2C-B997-4CFD-AD80-31AAAE8D46F9}"/>
              </a:ext>
            </a:extLst>
          </p:cNvPr>
          <p:cNvSpPr>
            <a:spLocks noGrp="1"/>
          </p:cNvSpPr>
          <p:nvPr>
            <p:ph type="sldNum" sz="quarter" idx="12"/>
          </p:nvPr>
        </p:nvSpPr>
        <p:spPr/>
        <p:txBody>
          <a:bodyPr/>
          <a:lstStyle/>
          <a:p>
            <a:fld id="{EB2D9456-07B2-455A-8C3D-5C4260C0C9B0}" type="slidenum">
              <a:rPr lang="en-IN" smtClean="0"/>
              <a:t>‹#›</a:t>
            </a:fld>
            <a:endParaRPr lang="en-IN"/>
          </a:p>
        </p:txBody>
      </p:sp>
    </p:spTree>
    <p:extLst>
      <p:ext uri="{BB962C8B-B14F-4D97-AF65-F5344CB8AC3E}">
        <p14:creationId xmlns:p14="http://schemas.microsoft.com/office/powerpoint/2010/main" val="1145493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7646A-9926-4876-A272-71736CC5A6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63FBC66-A412-4942-9C17-F2DE3A8F05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6454EF-CA1A-496D-994D-7B7B9472725B}"/>
              </a:ext>
            </a:extLst>
          </p:cNvPr>
          <p:cNvSpPr>
            <a:spLocks noGrp="1"/>
          </p:cNvSpPr>
          <p:nvPr>
            <p:ph type="dt" sz="half" idx="10"/>
          </p:nvPr>
        </p:nvSpPr>
        <p:spPr/>
        <p:txBody>
          <a:bodyPr/>
          <a:lstStyle/>
          <a:p>
            <a:fld id="{1467644A-1014-408F-9110-A294339B127B}" type="datetime1">
              <a:rPr lang="en-IN" smtClean="0"/>
              <a:t>31-08-2022</a:t>
            </a:fld>
            <a:endParaRPr lang="en-IN"/>
          </a:p>
        </p:txBody>
      </p:sp>
      <p:sp>
        <p:nvSpPr>
          <p:cNvPr id="5" name="Footer Placeholder 4">
            <a:extLst>
              <a:ext uri="{FF2B5EF4-FFF2-40B4-BE49-F238E27FC236}">
                <a16:creationId xmlns:a16="http://schemas.microsoft.com/office/drawing/2014/main" id="{16FC83BB-BFA2-4C71-A08F-CD0C972730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516FFE-7B0B-4D25-B97E-E4C81ED976F3}"/>
              </a:ext>
            </a:extLst>
          </p:cNvPr>
          <p:cNvSpPr>
            <a:spLocks noGrp="1"/>
          </p:cNvSpPr>
          <p:nvPr>
            <p:ph type="sldNum" sz="quarter" idx="12"/>
          </p:nvPr>
        </p:nvSpPr>
        <p:spPr/>
        <p:txBody>
          <a:bodyPr/>
          <a:lstStyle/>
          <a:p>
            <a:fld id="{EB2D9456-07B2-455A-8C3D-5C4260C0C9B0}" type="slidenum">
              <a:rPr lang="en-IN" smtClean="0"/>
              <a:t>‹#›</a:t>
            </a:fld>
            <a:endParaRPr lang="en-IN"/>
          </a:p>
        </p:txBody>
      </p:sp>
    </p:spTree>
    <p:extLst>
      <p:ext uri="{BB962C8B-B14F-4D97-AF65-F5344CB8AC3E}">
        <p14:creationId xmlns:p14="http://schemas.microsoft.com/office/powerpoint/2010/main" val="323196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3B6CA-21E2-4B3D-AB27-00A78B3BCB2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1B8AD08-4422-4371-9856-F890539E07A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7D0C3B9-ED2D-4AD3-8F0A-2006F55F01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945E7D9-ED5F-48D0-B75D-3A03CDDCCBA1}"/>
              </a:ext>
            </a:extLst>
          </p:cNvPr>
          <p:cNvSpPr>
            <a:spLocks noGrp="1"/>
          </p:cNvSpPr>
          <p:nvPr>
            <p:ph type="dt" sz="half" idx="10"/>
          </p:nvPr>
        </p:nvSpPr>
        <p:spPr/>
        <p:txBody>
          <a:bodyPr/>
          <a:lstStyle/>
          <a:p>
            <a:fld id="{4966385A-F7F8-4AF7-AA18-DC69B024DEF7}" type="datetime1">
              <a:rPr lang="en-IN" smtClean="0"/>
              <a:t>31-08-2022</a:t>
            </a:fld>
            <a:endParaRPr lang="en-IN"/>
          </a:p>
        </p:txBody>
      </p:sp>
      <p:sp>
        <p:nvSpPr>
          <p:cNvPr id="6" name="Footer Placeholder 5">
            <a:extLst>
              <a:ext uri="{FF2B5EF4-FFF2-40B4-BE49-F238E27FC236}">
                <a16:creationId xmlns:a16="http://schemas.microsoft.com/office/drawing/2014/main" id="{399BAED6-B5DF-4106-BF31-6A30A247756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CC787E6-1FBB-40AD-BEBB-EF11DE92F4E0}"/>
              </a:ext>
            </a:extLst>
          </p:cNvPr>
          <p:cNvSpPr>
            <a:spLocks noGrp="1"/>
          </p:cNvSpPr>
          <p:nvPr>
            <p:ph type="sldNum" sz="quarter" idx="12"/>
          </p:nvPr>
        </p:nvSpPr>
        <p:spPr/>
        <p:txBody>
          <a:bodyPr/>
          <a:lstStyle/>
          <a:p>
            <a:fld id="{EB2D9456-07B2-455A-8C3D-5C4260C0C9B0}" type="slidenum">
              <a:rPr lang="en-IN" smtClean="0"/>
              <a:t>‹#›</a:t>
            </a:fld>
            <a:endParaRPr lang="en-IN"/>
          </a:p>
        </p:txBody>
      </p:sp>
    </p:spTree>
    <p:extLst>
      <p:ext uri="{BB962C8B-B14F-4D97-AF65-F5344CB8AC3E}">
        <p14:creationId xmlns:p14="http://schemas.microsoft.com/office/powerpoint/2010/main" val="1525640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76ACF-81B7-4C78-BDC7-E77D23F4C93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BABD7BD-13AB-4D52-916E-A6E201F477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59C035-60CF-43D6-BD24-594B774F1C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D92BDEF-4A72-4F14-A25E-2037617EA3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0F97D8-F10A-4D83-9861-0F7AE59855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F167BB6-FBAE-41D0-9F61-0D16163781AF}"/>
              </a:ext>
            </a:extLst>
          </p:cNvPr>
          <p:cNvSpPr>
            <a:spLocks noGrp="1"/>
          </p:cNvSpPr>
          <p:nvPr>
            <p:ph type="dt" sz="half" idx="10"/>
          </p:nvPr>
        </p:nvSpPr>
        <p:spPr/>
        <p:txBody>
          <a:bodyPr/>
          <a:lstStyle/>
          <a:p>
            <a:fld id="{95D68DCC-3B71-4284-8561-2E4DB8538250}" type="datetime1">
              <a:rPr lang="en-IN" smtClean="0"/>
              <a:t>31-08-2022</a:t>
            </a:fld>
            <a:endParaRPr lang="en-IN"/>
          </a:p>
        </p:txBody>
      </p:sp>
      <p:sp>
        <p:nvSpPr>
          <p:cNvPr id="8" name="Footer Placeholder 7">
            <a:extLst>
              <a:ext uri="{FF2B5EF4-FFF2-40B4-BE49-F238E27FC236}">
                <a16:creationId xmlns:a16="http://schemas.microsoft.com/office/drawing/2014/main" id="{0A8CBFDA-8090-43CC-BB6A-3B77671C586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1CEE99F-19DB-4964-BD8E-37C848DF8EAE}"/>
              </a:ext>
            </a:extLst>
          </p:cNvPr>
          <p:cNvSpPr>
            <a:spLocks noGrp="1"/>
          </p:cNvSpPr>
          <p:nvPr>
            <p:ph type="sldNum" sz="quarter" idx="12"/>
          </p:nvPr>
        </p:nvSpPr>
        <p:spPr/>
        <p:txBody>
          <a:bodyPr/>
          <a:lstStyle/>
          <a:p>
            <a:fld id="{EB2D9456-07B2-455A-8C3D-5C4260C0C9B0}" type="slidenum">
              <a:rPr lang="en-IN" smtClean="0"/>
              <a:t>‹#›</a:t>
            </a:fld>
            <a:endParaRPr lang="en-IN"/>
          </a:p>
        </p:txBody>
      </p:sp>
    </p:spTree>
    <p:extLst>
      <p:ext uri="{BB962C8B-B14F-4D97-AF65-F5344CB8AC3E}">
        <p14:creationId xmlns:p14="http://schemas.microsoft.com/office/powerpoint/2010/main" val="40606435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75890-1AF6-4941-89D0-E23801BDD9F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CA4B4E9-47BA-4875-AA26-28B0FA558742}"/>
              </a:ext>
            </a:extLst>
          </p:cNvPr>
          <p:cNvSpPr>
            <a:spLocks noGrp="1"/>
          </p:cNvSpPr>
          <p:nvPr>
            <p:ph type="dt" sz="half" idx="10"/>
          </p:nvPr>
        </p:nvSpPr>
        <p:spPr/>
        <p:txBody>
          <a:bodyPr/>
          <a:lstStyle/>
          <a:p>
            <a:fld id="{5C3290B6-B9D6-424F-B5FC-ACB56155EFAD}" type="datetime1">
              <a:rPr lang="en-IN" smtClean="0"/>
              <a:t>31-08-2022</a:t>
            </a:fld>
            <a:endParaRPr lang="en-IN"/>
          </a:p>
        </p:txBody>
      </p:sp>
      <p:sp>
        <p:nvSpPr>
          <p:cNvPr id="4" name="Footer Placeholder 3">
            <a:extLst>
              <a:ext uri="{FF2B5EF4-FFF2-40B4-BE49-F238E27FC236}">
                <a16:creationId xmlns:a16="http://schemas.microsoft.com/office/drawing/2014/main" id="{5DC44F14-03C7-4C4C-97A5-B83058BD75E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CC6AD95-2776-414F-8523-840BBDACA39F}"/>
              </a:ext>
            </a:extLst>
          </p:cNvPr>
          <p:cNvSpPr>
            <a:spLocks noGrp="1"/>
          </p:cNvSpPr>
          <p:nvPr>
            <p:ph type="sldNum" sz="quarter" idx="12"/>
          </p:nvPr>
        </p:nvSpPr>
        <p:spPr/>
        <p:txBody>
          <a:bodyPr/>
          <a:lstStyle/>
          <a:p>
            <a:fld id="{EB2D9456-07B2-455A-8C3D-5C4260C0C9B0}" type="slidenum">
              <a:rPr lang="en-IN" smtClean="0"/>
              <a:t>‹#›</a:t>
            </a:fld>
            <a:endParaRPr lang="en-IN"/>
          </a:p>
        </p:txBody>
      </p:sp>
    </p:spTree>
    <p:extLst>
      <p:ext uri="{BB962C8B-B14F-4D97-AF65-F5344CB8AC3E}">
        <p14:creationId xmlns:p14="http://schemas.microsoft.com/office/powerpoint/2010/main" val="470172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8807CD-BDC6-4598-A3F9-EDFB208E25FE}"/>
              </a:ext>
            </a:extLst>
          </p:cNvPr>
          <p:cNvSpPr>
            <a:spLocks noGrp="1"/>
          </p:cNvSpPr>
          <p:nvPr>
            <p:ph type="dt" sz="half" idx="10"/>
          </p:nvPr>
        </p:nvSpPr>
        <p:spPr/>
        <p:txBody>
          <a:bodyPr/>
          <a:lstStyle/>
          <a:p>
            <a:fld id="{125AB562-7AEB-4E4E-B4A3-1325BF743B9C}" type="datetime1">
              <a:rPr lang="en-IN" smtClean="0"/>
              <a:t>31-08-2022</a:t>
            </a:fld>
            <a:endParaRPr lang="en-IN"/>
          </a:p>
        </p:txBody>
      </p:sp>
      <p:sp>
        <p:nvSpPr>
          <p:cNvPr id="3" name="Footer Placeholder 2">
            <a:extLst>
              <a:ext uri="{FF2B5EF4-FFF2-40B4-BE49-F238E27FC236}">
                <a16:creationId xmlns:a16="http://schemas.microsoft.com/office/drawing/2014/main" id="{0D5AD688-D91B-4B9E-BA08-AAFBAD296A2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5080F7E-6428-4C5D-A3FF-465CA7784990}"/>
              </a:ext>
            </a:extLst>
          </p:cNvPr>
          <p:cNvSpPr>
            <a:spLocks noGrp="1"/>
          </p:cNvSpPr>
          <p:nvPr>
            <p:ph type="sldNum" sz="quarter" idx="12"/>
          </p:nvPr>
        </p:nvSpPr>
        <p:spPr/>
        <p:txBody>
          <a:bodyPr/>
          <a:lstStyle/>
          <a:p>
            <a:fld id="{EB2D9456-07B2-455A-8C3D-5C4260C0C9B0}" type="slidenum">
              <a:rPr lang="en-IN" smtClean="0"/>
              <a:t>‹#›</a:t>
            </a:fld>
            <a:endParaRPr lang="en-IN"/>
          </a:p>
        </p:txBody>
      </p:sp>
    </p:spTree>
    <p:extLst>
      <p:ext uri="{BB962C8B-B14F-4D97-AF65-F5344CB8AC3E}">
        <p14:creationId xmlns:p14="http://schemas.microsoft.com/office/powerpoint/2010/main" val="1907573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29F06-C77E-48DB-B37F-D40B767985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92E9F8E-0D18-4FB8-946F-6531DCA585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B55E57A-B5C7-4CAF-9CAA-637A7A4F8C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8E1E46-D7CA-4132-8347-9CA22E31683C}"/>
              </a:ext>
            </a:extLst>
          </p:cNvPr>
          <p:cNvSpPr>
            <a:spLocks noGrp="1"/>
          </p:cNvSpPr>
          <p:nvPr>
            <p:ph type="dt" sz="half" idx="10"/>
          </p:nvPr>
        </p:nvSpPr>
        <p:spPr/>
        <p:txBody>
          <a:bodyPr/>
          <a:lstStyle/>
          <a:p>
            <a:fld id="{61BB3617-0BF9-4A12-9589-7632A26C7127}" type="datetime1">
              <a:rPr lang="en-IN" smtClean="0"/>
              <a:t>31-08-2022</a:t>
            </a:fld>
            <a:endParaRPr lang="en-IN"/>
          </a:p>
        </p:txBody>
      </p:sp>
      <p:sp>
        <p:nvSpPr>
          <p:cNvPr id="6" name="Footer Placeholder 5">
            <a:extLst>
              <a:ext uri="{FF2B5EF4-FFF2-40B4-BE49-F238E27FC236}">
                <a16:creationId xmlns:a16="http://schemas.microsoft.com/office/drawing/2014/main" id="{973802DA-8A0E-4DE5-88BE-B807E483807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50F21F8-1AED-4E3B-988C-E16872718765}"/>
              </a:ext>
            </a:extLst>
          </p:cNvPr>
          <p:cNvSpPr>
            <a:spLocks noGrp="1"/>
          </p:cNvSpPr>
          <p:nvPr>
            <p:ph type="sldNum" sz="quarter" idx="12"/>
          </p:nvPr>
        </p:nvSpPr>
        <p:spPr/>
        <p:txBody>
          <a:bodyPr/>
          <a:lstStyle/>
          <a:p>
            <a:fld id="{EB2D9456-07B2-455A-8C3D-5C4260C0C9B0}" type="slidenum">
              <a:rPr lang="en-IN" smtClean="0"/>
              <a:t>‹#›</a:t>
            </a:fld>
            <a:endParaRPr lang="en-IN"/>
          </a:p>
        </p:txBody>
      </p:sp>
    </p:spTree>
    <p:extLst>
      <p:ext uri="{BB962C8B-B14F-4D97-AF65-F5344CB8AC3E}">
        <p14:creationId xmlns:p14="http://schemas.microsoft.com/office/powerpoint/2010/main" val="3495519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64A4E-41D3-4D1E-8B6A-F3D6A8A041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D59BB25-5CB8-4980-8D67-FAE4A31391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EA89572-27B6-480F-9E2B-EDE3128BC9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6A5B8A-1314-4AF3-8E69-A441E20EAB80}"/>
              </a:ext>
            </a:extLst>
          </p:cNvPr>
          <p:cNvSpPr>
            <a:spLocks noGrp="1"/>
          </p:cNvSpPr>
          <p:nvPr>
            <p:ph type="dt" sz="half" idx="10"/>
          </p:nvPr>
        </p:nvSpPr>
        <p:spPr/>
        <p:txBody>
          <a:bodyPr/>
          <a:lstStyle/>
          <a:p>
            <a:fld id="{B4B00130-F523-4667-8CB8-4A42B3585C7C}" type="datetime1">
              <a:rPr lang="en-IN" smtClean="0"/>
              <a:t>31-08-2022</a:t>
            </a:fld>
            <a:endParaRPr lang="en-IN"/>
          </a:p>
        </p:txBody>
      </p:sp>
      <p:sp>
        <p:nvSpPr>
          <p:cNvPr id="6" name="Footer Placeholder 5">
            <a:extLst>
              <a:ext uri="{FF2B5EF4-FFF2-40B4-BE49-F238E27FC236}">
                <a16:creationId xmlns:a16="http://schemas.microsoft.com/office/drawing/2014/main" id="{B2E818D0-82B8-4ED7-85DE-B862831CC8D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1F77E29-59AB-41DB-B533-C2A40CD194BF}"/>
              </a:ext>
            </a:extLst>
          </p:cNvPr>
          <p:cNvSpPr>
            <a:spLocks noGrp="1"/>
          </p:cNvSpPr>
          <p:nvPr>
            <p:ph type="sldNum" sz="quarter" idx="12"/>
          </p:nvPr>
        </p:nvSpPr>
        <p:spPr/>
        <p:txBody>
          <a:bodyPr/>
          <a:lstStyle/>
          <a:p>
            <a:fld id="{EB2D9456-07B2-455A-8C3D-5C4260C0C9B0}" type="slidenum">
              <a:rPr lang="en-IN" smtClean="0"/>
              <a:t>‹#›</a:t>
            </a:fld>
            <a:endParaRPr lang="en-IN"/>
          </a:p>
        </p:txBody>
      </p:sp>
    </p:spTree>
    <p:extLst>
      <p:ext uri="{BB962C8B-B14F-4D97-AF65-F5344CB8AC3E}">
        <p14:creationId xmlns:p14="http://schemas.microsoft.com/office/powerpoint/2010/main" val="3735233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80D85C-83C6-471F-91F6-DC8FA7EB15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543A247-8F1E-44E4-9D6A-7A5D0949A2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0FA872D-9CC0-439B-A7BD-FAC0D3FFF3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E4AF51-B84C-45A9-98A6-FFDA94F2C088}" type="datetime1">
              <a:rPr lang="en-IN" smtClean="0"/>
              <a:t>31-08-2022</a:t>
            </a:fld>
            <a:endParaRPr lang="en-IN"/>
          </a:p>
        </p:txBody>
      </p:sp>
      <p:sp>
        <p:nvSpPr>
          <p:cNvPr id="5" name="Footer Placeholder 4">
            <a:extLst>
              <a:ext uri="{FF2B5EF4-FFF2-40B4-BE49-F238E27FC236}">
                <a16:creationId xmlns:a16="http://schemas.microsoft.com/office/drawing/2014/main" id="{0DE78676-CB64-4CB1-A824-D3CD181F7E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EDB0CDE-E610-4955-8A9A-42D6517A0F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2D9456-07B2-455A-8C3D-5C4260C0C9B0}" type="slidenum">
              <a:rPr lang="en-IN" smtClean="0"/>
              <a:t>‹#›</a:t>
            </a:fld>
            <a:endParaRPr lang="en-IN"/>
          </a:p>
        </p:txBody>
      </p:sp>
    </p:spTree>
    <p:extLst>
      <p:ext uri="{BB962C8B-B14F-4D97-AF65-F5344CB8AC3E}">
        <p14:creationId xmlns:p14="http://schemas.microsoft.com/office/powerpoint/2010/main" val="7735387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watch?v=sJAnn0gkeh8&amp;t=93s" TargetMode="External"/><Relationship Id="rId2" Type="http://schemas.openxmlformats.org/officeDocument/2006/relationships/hyperlink" Target="https://www.youtube.com/watch?v=U76uMejQal0&amp;t=10s" TargetMode="External"/><Relationship Id="rId1" Type="http://schemas.openxmlformats.org/officeDocument/2006/relationships/slideLayout" Target="../slideLayouts/slideLayout7.xml"/><Relationship Id="rId4" Type="http://schemas.openxmlformats.org/officeDocument/2006/relationships/hyperlink" Target="https://www.researchgate.net/search/publication?q=Automatic+car+wiper+system" TargetMode="External"/></Relationships>
</file>

<file path=ppt/slides/_rels/slide1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6397440-E766-4607-81F6-7EF9BC88F8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594" y="171450"/>
            <a:ext cx="4126006" cy="9043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F96ED3B-1B0A-4AE1-A693-60E3B2FD9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4158" y="85724"/>
            <a:ext cx="3286125" cy="107576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7DB7A4A-C552-4620-A1E3-5DEC745FD86C}"/>
              </a:ext>
            </a:extLst>
          </p:cNvPr>
          <p:cNvSpPr txBox="1"/>
          <p:nvPr/>
        </p:nvSpPr>
        <p:spPr>
          <a:xfrm>
            <a:off x="1299884" y="1316776"/>
            <a:ext cx="10820399" cy="1200329"/>
          </a:xfrm>
          <a:prstGeom prst="rect">
            <a:avLst/>
          </a:prstGeom>
          <a:noFill/>
        </p:spPr>
        <p:txBody>
          <a:bodyPr wrap="square">
            <a:spAutoFit/>
          </a:bodyPr>
          <a:lstStyle/>
          <a:p>
            <a:pPr algn="ctr" rtl="0">
              <a:spcBef>
                <a:spcPts val="0"/>
              </a:spcBef>
              <a:spcAft>
                <a:spcPts val="0"/>
              </a:spcAft>
            </a:pPr>
            <a:r>
              <a:rPr lang="en-GB" sz="2400" i="0" u="none" strike="noStrike" dirty="0">
                <a:effectLst/>
                <a:latin typeface="Times New Roman" panose="02020603050405020304" pitchFamily="18" charset="0"/>
                <a:cs typeface="Times New Roman" panose="02020603050405020304" pitchFamily="18" charset="0"/>
              </a:rPr>
              <a:t>DEPARTMENT OF ELECTRICAL AND ELECTRONICS ENGINEERING</a:t>
            </a:r>
            <a:endParaRPr lang="en-GB" sz="2400" dirty="0">
              <a:effectLst/>
              <a:latin typeface="Times New Roman" panose="02020603050405020304" pitchFamily="18" charset="0"/>
              <a:cs typeface="Times New Roman" panose="02020603050405020304" pitchFamily="18" charset="0"/>
            </a:endParaRPr>
          </a:p>
          <a:p>
            <a:br>
              <a:rPr lang="en-GB" sz="2400" dirty="0">
                <a:latin typeface="Times New Roman" panose="02020603050405020304" pitchFamily="18" charset="0"/>
                <a:cs typeface="Times New Roman" panose="02020603050405020304" pitchFamily="18" charset="0"/>
              </a:rPr>
            </a:br>
            <a:endParaRPr lang="en-IN" sz="24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1FE1D967-D673-404A-BCC0-C29633E9759E}"/>
              </a:ext>
            </a:extLst>
          </p:cNvPr>
          <p:cNvSpPr txBox="1"/>
          <p:nvPr/>
        </p:nvSpPr>
        <p:spPr>
          <a:xfrm>
            <a:off x="5067057" y="1847691"/>
            <a:ext cx="2332242" cy="830997"/>
          </a:xfrm>
          <a:prstGeom prst="rect">
            <a:avLst/>
          </a:prstGeom>
          <a:noFill/>
        </p:spPr>
        <p:txBody>
          <a:bodyPr wrap="none" rtlCol="0">
            <a:spAutoFit/>
          </a:bodyPr>
          <a:lstStyle/>
          <a:p>
            <a:r>
              <a:rPr lang="en-GB" sz="2400" dirty="0">
                <a:latin typeface="Times New Roman" panose="02020603050405020304" pitchFamily="18" charset="0"/>
                <a:cs typeface="Times New Roman" panose="02020603050405020304" pitchFamily="18" charset="0"/>
              </a:rPr>
              <a:t>BATCH NO – 17</a:t>
            </a:r>
          </a:p>
          <a:p>
            <a:endParaRPr lang="en-IN" sz="24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DFD7BC58-8EA9-4661-BCCD-9873372F2AFB}"/>
              </a:ext>
            </a:extLst>
          </p:cNvPr>
          <p:cNvSpPr txBox="1"/>
          <p:nvPr/>
        </p:nvSpPr>
        <p:spPr>
          <a:xfrm>
            <a:off x="2642296" y="3677827"/>
            <a:ext cx="7606249" cy="461665"/>
          </a:xfrm>
          <a:prstGeom prst="rect">
            <a:avLst/>
          </a:prstGeom>
          <a:noFill/>
        </p:spPr>
        <p:txBody>
          <a:bodyPr wrap="none" rtlCol="0">
            <a:spAutoFit/>
          </a:bodyPr>
          <a:lstStyle/>
          <a:p>
            <a:r>
              <a:rPr lang="en-GB" sz="2400" b="1" u="sng" dirty="0">
                <a:latin typeface="Times New Roman" panose="02020603050405020304" pitchFamily="18" charset="0"/>
                <a:cs typeface="Times New Roman" panose="02020603050405020304" pitchFamily="18" charset="0"/>
              </a:rPr>
              <a:t>AUTOMATIC RAIN SENSING CAR WIPER SYSTEM</a:t>
            </a:r>
            <a:endParaRPr lang="en-IN" sz="2400" b="1" u="sng"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B4A603F-082F-44D8-B2B5-EB1F0F1B81BA}"/>
              </a:ext>
            </a:extLst>
          </p:cNvPr>
          <p:cNvSpPr txBox="1"/>
          <p:nvPr/>
        </p:nvSpPr>
        <p:spPr>
          <a:xfrm>
            <a:off x="4650472" y="3098688"/>
            <a:ext cx="3398494" cy="461665"/>
          </a:xfrm>
          <a:prstGeom prst="rect">
            <a:avLst/>
          </a:prstGeom>
          <a:noFill/>
        </p:spPr>
        <p:txBody>
          <a:bodyPr wrap="none" rtlCol="0">
            <a:spAutoFit/>
          </a:bodyPr>
          <a:lstStyle/>
          <a:p>
            <a:r>
              <a:rPr lang="en-GB" sz="2400" dirty="0">
                <a:latin typeface="Times New Roman" panose="02020603050405020304" pitchFamily="18" charset="0"/>
                <a:cs typeface="Times New Roman" panose="02020603050405020304" pitchFamily="18" charset="0"/>
              </a:rPr>
              <a:t>YEAR : SECOND YEAR</a:t>
            </a:r>
            <a:endParaRPr lang="en-IN" sz="24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976FCE44-96F3-4883-A208-98CF447D8FCD}"/>
              </a:ext>
            </a:extLst>
          </p:cNvPr>
          <p:cNvSpPr txBox="1"/>
          <p:nvPr/>
        </p:nvSpPr>
        <p:spPr>
          <a:xfrm>
            <a:off x="182714" y="4603042"/>
            <a:ext cx="2101216" cy="1107996"/>
          </a:xfrm>
          <a:prstGeom prst="rect">
            <a:avLst/>
          </a:prstGeom>
          <a:noFill/>
        </p:spPr>
        <p:txBody>
          <a:bodyPr wrap="none" rtlCol="0">
            <a:spAutoFit/>
          </a:bodyPr>
          <a:lstStyle/>
          <a:p>
            <a:r>
              <a:rPr lang="en-GB" sz="2400" u="sng" dirty="0">
                <a:latin typeface="Times New Roman" panose="02020603050405020304" pitchFamily="18" charset="0"/>
                <a:cs typeface="Times New Roman" panose="02020603050405020304" pitchFamily="18" charset="0"/>
              </a:rPr>
              <a:t>Team Members</a:t>
            </a:r>
          </a:p>
          <a:p>
            <a:endParaRPr lang="en-GB" sz="2400" dirty="0">
              <a:latin typeface="Times New Roman" panose="02020603050405020304" pitchFamily="18" charset="0"/>
              <a:cs typeface="Times New Roman" panose="02020603050405020304" pitchFamily="18" charset="0"/>
            </a:endParaRPr>
          </a:p>
          <a:p>
            <a:endParaRPr lang="en-GB" dirty="0"/>
          </a:p>
        </p:txBody>
      </p:sp>
      <p:sp>
        <p:nvSpPr>
          <p:cNvPr id="13" name="TextBox 12">
            <a:extLst>
              <a:ext uri="{FF2B5EF4-FFF2-40B4-BE49-F238E27FC236}">
                <a16:creationId xmlns:a16="http://schemas.microsoft.com/office/drawing/2014/main" id="{CC1B3C10-1953-4533-8841-6AF74ABFA63D}"/>
              </a:ext>
            </a:extLst>
          </p:cNvPr>
          <p:cNvSpPr txBox="1"/>
          <p:nvPr/>
        </p:nvSpPr>
        <p:spPr>
          <a:xfrm>
            <a:off x="182714" y="5833177"/>
            <a:ext cx="3789627" cy="461665"/>
          </a:xfrm>
          <a:prstGeom prst="rect">
            <a:avLst/>
          </a:prstGeom>
          <a:noFill/>
        </p:spPr>
        <p:txBody>
          <a:bodyPr wrap="none" rtlCol="0">
            <a:spAutoFit/>
          </a:bodyPr>
          <a:lstStyle/>
          <a:p>
            <a:r>
              <a:rPr lang="en-GB" sz="2400" dirty="0" err="1">
                <a:latin typeface="Times New Roman" panose="02020603050405020304" pitchFamily="18" charset="0"/>
                <a:cs typeface="Times New Roman" panose="02020603050405020304" pitchFamily="18" charset="0"/>
              </a:rPr>
              <a:t>Dharunish.A.P</a:t>
            </a:r>
            <a:r>
              <a:rPr lang="en-GB" sz="2400" dirty="0">
                <a:latin typeface="Times New Roman" panose="02020603050405020304" pitchFamily="18" charset="0"/>
                <a:cs typeface="Times New Roman" panose="02020603050405020304" pitchFamily="18" charset="0"/>
              </a:rPr>
              <a:t> (20BEE4015)</a:t>
            </a:r>
            <a:endParaRPr lang="en-IN" sz="24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4F7AE6A4-D1C1-4F5E-B8D4-923EA23BC016}"/>
              </a:ext>
            </a:extLst>
          </p:cNvPr>
          <p:cNvSpPr txBox="1"/>
          <p:nvPr/>
        </p:nvSpPr>
        <p:spPr>
          <a:xfrm>
            <a:off x="182714" y="5264276"/>
            <a:ext cx="3249416" cy="461665"/>
          </a:xfrm>
          <a:prstGeom prst="rect">
            <a:avLst/>
          </a:prstGeom>
          <a:noFill/>
        </p:spPr>
        <p:txBody>
          <a:bodyPr wrap="none" rtlCol="0">
            <a:spAutoFit/>
          </a:bodyPr>
          <a:lstStyle/>
          <a:p>
            <a:r>
              <a:rPr lang="en-GB" sz="2400" dirty="0" err="1">
                <a:latin typeface="Times New Roman" panose="02020603050405020304" pitchFamily="18" charset="0"/>
                <a:cs typeface="Times New Roman" panose="02020603050405020304" pitchFamily="18" charset="0"/>
              </a:rPr>
              <a:t>Abinaya.P</a:t>
            </a:r>
            <a:r>
              <a:rPr lang="en-GB" sz="2400"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(20BEE4001)</a:t>
            </a:r>
          </a:p>
        </p:txBody>
      </p:sp>
      <p:sp>
        <p:nvSpPr>
          <p:cNvPr id="15" name="TextBox 14">
            <a:extLst>
              <a:ext uri="{FF2B5EF4-FFF2-40B4-BE49-F238E27FC236}">
                <a16:creationId xmlns:a16="http://schemas.microsoft.com/office/drawing/2014/main" id="{A66302FB-F8C5-4B75-9C76-972D6FC483F7}"/>
              </a:ext>
            </a:extLst>
          </p:cNvPr>
          <p:cNvSpPr txBox="1"/>
          <p:nvPr/>
        </p:nvSpPr>
        <p:spPr>
          <a:xfrm>
            <a:off x="182714" y="6341059"/>
            <a:ext cx="3398687" cy="461665"/>
          </a:xfrm>
          <a:prstGeom prst="rect">
            <a:avLst/>
          </a:prstGeom>
          <a:noFill/>
        </p:spPr>
        <p:txBody>
          <a:bodyPr wrap="none" rtlCol="0">
            <a:spAutoFit/>
          </a:bodyPr>
          <a:lstStyle/>
          <a:p>
            <a:r>
              <a:rPr lang="en-GB" sz="2400" dirty="0" err="1">
                <a:latin typeface="Times New Roman" panose="02020603050405020304" pitchFamily="18" charset="0"/>
                <a:cs typeface="Times New Roman" panose="02020603050405020304" pitchFamily="18" charset="0"/>
              </a:rPr>
              <a:t>Santhosh.K</a:t>
            </a:r>
            <a:r>
              <a:rPr lang="en-GB" sz="2400" dirty="0">
                <a:latin typeface="Times New Roman" panose="02020603050405020304" pitchFamily="18" charset="0"/>
                <a:cs typeface="Times New Roman" panose="02020603050405020304" pitchFamily="18" charset="0"/>
              </a:rPr>
              <a:t> (20BEE4079)</a:t>
            </a:r>
            <a:endParaRPr lang="en-IN" sz="2400"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D353F5E1-AFB5-4D30-892C-6339140CCDA7}"/>
              </a:ext>
            </a:extLst>
          </p:cNvPr>
          <p:cNvSpPr>
            <a:spLocks noGrp="1"/>
          </p:cNvSpPr>
          <p:nvPr>
            <p:ph type="sldNum" sz="quarter" idx="12"/>
          </p:nvPr>
        </p:nvSpPr>
        <p:spPr/>
        <p:txBody>
          <a:bodyPr/>
          <a:lstStyle/>
          <a:p>
            <a:fld id="{EB2D9456-07B2-455A-8C3D-5C4260C0C9B0}" type="slidenum">
              <a:rPr lang="en-IN" smtClean="0"/>
              <a:t>1</a:t>
            </a:fld>
            <a:endParaRPr lang="en-IN" dirty="0"/>
          </a:p>
        </p:txBody>
      </p:sp>
      <p:sp>
        <p:nvSpPr>
          <p:cNvPr id="3" name="TextBox 2">
            <a:extLst>
              <a:ext uri="{FF2B5EF4-FFF2-40B4-BE49-F238E27FC236}">
                <a16:creationId xmlns:a16="http://schemas.microsoft.com/office/drawing/2014/main" id="{429FCD25-C99C-4DBA-BA82-A1887FA3EC06}"/>
              </a:ext>
            </a:extLst>
          </p:cNvPr>
          <p:cNvSpPr txBox="1"/>
          <p:nvPr/>
        </p:nvSpPr>
        <p:spPr>
          <a:xfrm>
            <a:off x="8610600" y="5319635"/>
            <a:ext cx="2447064" cy="830997"/>
          </a:xfrm>
          <a:prstGeom prst="rect">
            <a:avLst/>
          </a:prstGeom>
          <a:noFill/>
        </p:spPr>
        <p:txBody>
          <a:bodyPr wrap="square" rtlCol="0">
            <a:spAutoFit/>
          </a:bodyPr>
          <a:lstStyle/>
          <a:p>
            <a:r>
              <a:rPr lang="en-GB" sz="2400" u="sng" dirty="0">
                <a:latin typeface="Times New Roman" panose="02020603050405020304" pitchFamily="18" charset="0"/>
                <a:cs typeface="Times New Roman" panose="02020603050405020304" pitchFamily="18" charset="0"/>
              </a:rPr>
              <a:t>Guided By</a:t>
            </a:r>
            <a:endParaRPr lang="en-IN" sz="2400" u="sng" dirty="0">
              <a:latin typeface="Times New Roman" panose="02020603050405020304" pitchFamily="18" charset="0"/>
              <a:cs typeface="Times New Roman" panose="02020603050405020304" pitchFamily="18" charset="0"/>
            </a:endParaRPr>
          </a:p>
          <a:p>
            <a:endParaRPr lang="en-IN" sz="2400" u="sng"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B09B66C-2C4D-41B8-AA40-C478ADE8C3EE}"/>
              </a:ext>
            </a:extLst>
          </p:cNvPr>
          <p:cNvSpPr txBox="1"/>
          <p:nvPr/>
        </p:nvSpPr>
        <p:spPr>
          <a:xfrm>
            <a:off x="3291446" y="2453982"/>
            <a:ext cx="4757520" cy="461665"/>
          </a:xfrm>
          <a:prstGeom prst="rect">
            <a:avLst/>
          </a:prstGeom>
          <a:noFill/>
        </p:spPr>
        <p:txBody>
          <a:bodyPr wrap="square" rtlCol="0">
            <a:spAutoFit/>
          </a:bodyPr>
          <a:lstStyle/>
          <a:p>
            <a:r>
              <a:rPr lang="en-GB" sz="2400" dirty="0">
                <a:latin typeface="Times New Roman" panose="02020603050405020304" pitchFamily="18" charset="0"/>
                <a:cs typeface="Times New Roman" panose="02020603050405020304" pitchFamily="18" charset="0"/>
              </a:rPr>
              <a:t>18EEP20L – MINOR PROJECT  - 1</a:t>
            </a:r>
            <a:endParaRPr lang="en-IN"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6321C37-787E-426A-893A-CD546A766D40}"/>
              </a:ext>
            </a:extLst>
          </p:cNvPr>
          <p:cNvSpPr txBox="1"/>
          <p:nvPr/>
        </p:nvSpPr>
        <p:spPr>
          <a:xfrm flipH="1">
            <a:off x="8048966" y="5981535"/>
            <a:ext cx="3398688" cy="830997"/>
          </a:xfrm>
          <a:prstGeom prst="rect">
            <a:avLst/>
          </a:prstGeom>
          <a:noFill/>
        </p:spPr>
        <p:txBody>
          <a:bodyPr wrap="square" rtlCol="0">
            <a:spAutoFit/>
          </a:bodyPr>
          <a:lstStyle/>
          <a:p>
            <a:r>
              <a:rPr lang="en-GB" sz="2400" dirty="0">
                <a:latin typeface="Times New Roman" panose="02020603050405020304" pitchFamily="18" charset="0"/>
                <a:cs typeface="Times New Roman" panose="02020603050405020304" pitchFamily="18" charset="0"/>
              </a:rPr>
              <a:t>Mr P L Somasundaram</a:t>
            </a:r>
          </a:p>
          <a:p>
            <a:r>
              <a:rPr lang="en-GB" sz="2400" dirty="0">
                <a:latin typeface="Times New Roman" panose="02020603050405020304" pitchFamily="18" charset="0"/>
                <a:cs typeface="Times New Roman" panose="02020603050405020304" pitchFamily="18" charset="0"/>
              </a:rPr>
              <a:t>(A/P) EEE Department</a:t>
            </a:r>
            <a:endParaRPr lang="en-IN" sz="2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58B20C3-916C-4AEC-B98D-81EA3EE2BA0D}"/>
              </a:ext>
            </a:extLst>
          </p:cNvPr>
          <p:cNvSpPr txBox="1"/>
          <p:nvPr/>
        </p:nvSpPr>
        <p:spPr>
          <a:xfrm>
            <a:off x="7818705" y="2453982"/>
            <a:ext cx="2712409" cy="461665"/>
          </a:xfrm>
          <a:prstGeom prst="rect">
            <a:avLst/>
          </a:prstGeom>
          <a:noFill/>
        </p:spPr>
        <p:txBody>
          <a:bodyPr wrap="none" rtlCol="0">
            <a:spAutoFit/>
          </a:bodyPr>
          <a:lstStyle/>
          <a:p>
            <a:r>
              <a:rPr lang="en-GB" sz="2400" dirty="0">
                <a:latin typeface="Times New Roman" panose="02020603050405020304" pitchFamily="18" charset="0"/>
                <a:cs typeface="Times New Roman" panose="02020603050405020304" pitchFamily="18" charset="0"/>
              </a:rPr>
              <a:t> ( FINAL REVIEW)</a:t>
            </a:r>
            <a:endParaRPr lang="en-IN" sz="24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168C8D6-FFDD-4D91-A43F-BBDD727AC62D}"/>
              </a:ext>
            </a:extLst>
          </p:cNvPr>
          <p:cNvSpPr txBox="1"/>
          <p:nvPr/>
        </p:nvSpPr>
        <p:spPr>
          <a:xfrm>
            <a:off x="5067057" y="4322533"/>
            <a:ext cx="2377382" cy="461665"/>
          </a:xfrm>
          <a:prstGeom prst="rect">
            <a:avLst/>
          </a:prstGeom>
          <a:noFill/>
        </p:spPr>
        <p:txBody>
          <a:bodyPr wrap="none" rtlCol="0">
            <a:spAutoFit/>
          </a:bodyPr>
          <a:lstStyle/>
          <a:p>
            <a:r>
              <a:rPr lang="en-GB" sz="2400" dirty="0">
                <a:latin typeface="Times New Roman" panose="02020603050405020304" pitchFamily="18" charset="0"/>
                <a:cs typeface="Times New Roman" panose="02020603050405020304" pitchFamily="18" charset="0"/>
              </a:rPr>
              <a:t>Date : 17.11.2021</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68798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D7B998-06A7-4CF1-AAC2-587EB0ACCF84}"/>
              </a:ext>
            </a:extLst>
          </p:cNvPr>
          <p:cNvSpPr>
            <a:spLocks noGrp="1"/>
          </p:cNvSpPr>
          <p:nvPr>
            <p:ph type="sldNum" sz="quarter" idx="12"/>
          </p:nvPr>
        </p:nvSpPr>
        <p:spPr/>
        <p:txBody>
          <a:bodyPr/>
          <a:lstStyle/>
          <a:p>
            <a:fld id="{EB2D9456-07B2-455A-8C3D-5C4260C0C9B0}" type="slidenum">
              <a:rPr lang="en-IN" smtClean="0"/>
              <a:t>10</a:t>
            </a:fld>
            <a:endParaRPr lang="en-IN"/>
          </a:p>
        </p:txBody>
      </p:sp>
      <p:sp>
        <p:nvSpPr>
          <p:cNvPr id="3" name="TextBox 2">
            <a:extLst>
              <a:ext uri="{FF2B5EF4-FFF2-40B4-BE49-F238E27FC236}">
                <a16:creationId xmlns:a16="http://schemas.microsoft.com/office/drawing/2014/main" id="{07493542-5B94-4C3C-BBA2-8732E314DD43}"/>
              </a:ext>
            </a:extLst>
          </p:cNvPr>
          <p:cNvSpPr txBox="1"/>
          <p:nvPr/>
        </p:nvSpPr>
        <p:spPr>
          <a:xfrm>
            <a:off x="219636" y="692337"/>
            <a:ext cx="11134164" cy="6801862"/>
          </a:xfrm>
          <a:prstGeom prst="rect">
            <a:avLst/>
          </a:prstGeom>
          <a:noFill/>
        </p:spPr>
        <p:txBody>
          <a:bodyPr wrap="square" rtlCol="0">
            <a:spAutoFit/>
          </a:bodyPr>
          <a:lstStyle/>
          <a:p>
            <a:pPr marL="342900" indent="-342900">
              <a:buFont typeface="Wingdings" panose="05000000000000000000" pitchFamily="2" charset="2"/>
              <a:buChar char="v"/>
            </a:pPr>
            <a:r>
              <a:rPr lang="en-GB" sz="2200" dirty="0">
                <a:latin typeface="Times New Roman" panose="02020603050405020304" pitchFamily="18" charset="0"/>
                <a:cs typeface="Times New Roman" panose="02020603050405020304" pitchFamily="18" charset="0"/>
              </a:rPr>
              <a:t>The rain sensor will be placed on the vehicle front glass.</a:t>
            </a:r>
          </a:p>
          <a:p>
            <a:pPr marL="342900" indent="-342900">
              <a:buFont typeface="Wingdings" panose="05000000000000000000" pitchFamily="2" charset="2"/>
              <a:buChar char="v"/>
            </a:pPr>
            <a:endParaRPr lang="en-GB" sz="22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GB" sz="2200" dirty="0">
                <a:latin typeface="Times New Roman" panose="02020603050405020304" pitchFamily="18" charset="0"/>
                <a:cs typeface="Times New Roman" panose="02020603050405020304" pitchFamily="18" charset="0"/>
              </a:rPr>
              <a:t>Whenever the droplets of the rain fall on the rain sensor , it will sense the rainfall and transmits the necessary information to Arduino UNO.</a:t>
            </a:r>
          </a:p>
          <a:p>
            <a:pPr marL="342900" indent="-342900">
              <a:buFont typeface="Wingdings" panose="05000000000000000000" pitchFamily="2" charset="2"/>
              <a:buChar char="v"/>
            </a:pPr>
            <a:endParaRPr lang="en-GB" sz="22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GB" sz="2200" dirty="0">
                <a:latin typeface="Times New Roman" panose="02020603050405020304" pitchFamily="18" charset="0"/>
                <a:cs typeface="Times New Roman" panose="02020603050405020304" pitchFamily="18" charset="0"/>
              </a:rPr>
              <a:t>The Arduino module will estimate the intensity of rainfall by manipulating the signal given by the rain sensor module.</a:t>
            </a:r>
          </a:p>
          <a:p>
            <a:pPr marL="342900" indent="-342900">
              <a:buFont typeface="Wingdings" panose="05000000000000000000" pitchFamily="2" charset="2"/>
              <a:buChar char="v"/>
            </a:pPr>
            <a:endParaRPr lang="en-GB" sz="22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GB" sz="2200" dirty="0">
                <a:latin typeface="Times New Roman" panose="02020603050405020304" pitchFamily="18" charset="0"/>
                <a:cs typeface="Times New Roman" panose="02020603050405020304" pitchFamily="18" charset="0"/>
              </a:rPr>
              <a:t>After detecting the rain by rain sensor module , the servo motor is switched on by microcontroller (Arduino UNO).</a:t>
            </a:r>
          </a:p>
          <a:p>
            <a:pPr marL="342900" indent="-342900">
              <a:buFont typeface="Wingdings" panose="05000000000000000000" pitchFamily="2" charset="2"/>
              <a:buChar char="v"/>
            </a:pPr>
            <a:endParaRPr lang="en-GB" sz="22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GB" sz="2200" dirty="0">
                <a:latin typeface="Times New Roman" panose="02020603050405020304" pitchFamily="18" charset="0"/>
                <a:cs typeface="Times New Roman" panose="02020603050405020304" pitchFamily="18" charset="0"/>
              </a:rPr>
              <a:t>The servo motor will takes the signal in the form of pulse with modulation , which is the representation of the intensity of rainfall.</a:t>
            </a:r>
          </a:p>
          <a:p>
            <a:pPr marL="342900" indent="-342900">
              <a:buFont typeface="Wingdings" panose="05000000000000000000" pitchFamily="2" charset="2"/>
              <a:buChar char="v"/>
            </a:pPr>
            <a:endParaRPr lang="en-GB" sz="22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GB" sz="2200" dirty="0">
                <a:latin typeface="Times New Roman" panose="02020603050405020304" pitchFamily="18" charset="0"/>
                <a:cs typeface="Times New Roman" panose="02020603050405020304" pitchFamily="18" charset="0"/>
              </a:rPr>
              <a:t>The servo motor will then rotate the wiper in accordance with the signal given by the Arduino module.</a:t>
            </a:r>
          </a:p>
          <a:p>
            <a:pPr marL="342900" indent="-342900">
              <a:buFont typeface="Wingdings" panose="05000000000000000000" pitchFamily="2" charset="2"/>
              <a:buChar char="v"/>
            </a:pPr>
            <a:endParaRPr lang="en-GB" sz="22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GB" sz="2200" dirty="0">
                <a:latin typeface="Times New Roman" panose="02020603050405020304" pitchFamily="18" charset="0"/>
                <a:cs typeface="Times New Roman" panose="02020603050405020304" pitchFamily="18" charset="0"/>
              </a:rPr>
              <a:t>The wiper will rotate in accordance with the intensity of the rainfall.</a:t>
            </a:r>
          </a:p>
          <a:p>
            <a:endParaRPr lang="en-GB" sz="2200" dirty="0">
              <a:latin typeface="Times New Roman" panose="02020603050405020304" pitchFamily="18" charset="0"/>
              <a:cs typeface="Times New Roman" panose="02020603050405020304" pitchFamily="18" charset="0"/>
            </a:endParaRPr>
          </a:p>
          <a:p>
            <a:endParaRPr lang="en-IN" dirty="0"/>
          </a:p>
        </p:txBody>
      </p:sp>
      <p:sp>
        <p:nvSpPr>
          <p:cNvPr id="4" name="TextBox 3">
            <a:extLst>
              <a:ext uri="{FF2B5EF4-FFF2-40B4-BE49-F238E27FC236}">
                <a16:creationId xmlns:a16="http://schemas.microsoft.com/office/drawing/2014/main" id="{397BB108-6A3A-4985-B381-789A028B3FA1}"/>
              </a:ext>
            </a:extLst>
          </p:cNvPr>
          <p:cNvSpPr txBox="1"/>
          <p:nvPr/>
        </p:nvSpPr>
        <p:spPr>
          <a:xfrm>
            <a:off x="4096871" y="0"/>
            <a:ext cx="2990370" cy="461665"/>
          </a:xfrm>
          <a:prstGeom prst="rect">
            <a:avLst/>
          </a:prstGeom>
          <a:noFill/>
        </p:spPr>
        <p:txBody>
          <a:bodyPr wrap="none" rtlCol="0">
            <a:spAutoFit/>
          </a:bodyPr>
          <a:lstStyle/>
          <a:p>
            <a:r>
              <a:rPr lang="en-GB" sz="2400" u="sng" dirty="0"/>
              <a:t>PROTOTYPE WORKING</a:t>
            </a:r>
            <a:endParaRPr lang="en-IN" sz="2400" u="sng" dirty="0"/>
          </a:p>
        </p:txBody>
      </p:sp>
    </p:spTree>
    <p:extLst>
      <p:ext uri="{BB962C8B-B14F-4D97-AF65-F5344CB8AC3E}">
        <p14:creationId xmlns:p14="http://schemas.microsoft.com/office/powerpoint/2010/main" val="3529015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C3EB4-C053-4551-B82C-18CE062669C9}"/>
              </a:ext>
            </a:extLst>
          </p:cNvPr>
          <p:cNvPicPr>
            <a:picLocks noChangeAspect="1"/>
          </p:cNvPicPr>
          <p:nvPr/>
        </p:nvPicPr>
        <p:blipFill>
          <a:blip r:embed="rId2"/>
          <a:stretch>
            <a:fillRect/>
          </a:stretch>
        </p:blipFill>
        <p:spPr>
          <a:xfrm rot="10800000">
            <a:off x="-1" y="1801904"/>
            <a:ext cx="5322903" cy="5056095"/>
          </a:xfrm>
          <a:prstGeom prst="rect">
            <a:avLst/>
          </a:prstGeom>
        </p:spPr>
      </p:pic>
      <p:pic>
        <p:nvPicPr>
          <p:cNvPr id="5" name="Picture 4">
            <a:extLst>
              <a:ext uri="{FF2B5EF4-FFF2-40B4-BE49-F238E27FC236}">
                <a16:creationId xmlns:a16="http://schemas.microsoft.com/office/drawing/2014/main" id="{03AFA47E-6A39-48C5-86E2-7AE3D4E00A51}"/>
              </a:ext>
            </a:extLst>
          </p:cNvPr>
          <p:cNvPicPr>
            <a:picLocks noChangeAspect="1"/>
          </p:cNvPicPr>
          <p:nvPr/>
        </p:nvPicPr>
        <p:blipFill rotWithShape="1">
          <a:blip r:embed="rId3"/>
          <a:srcRect l="640" t="640"/>
          <a:stretch/>
        </p:blipFill>
        <p:spPr>
          <a:xfrm>
            <a:off x="5747442" y="1812020"/>
            <a:ext cx="2249076" cy="5033684"/>
          </a:xfrm>
          <a:prstGeom prst="rect">
            <a:avLst/>
          </a:prstGeom>
        </p:spPr>
      </p:pic>
      <p:pic>
        <p:nvPicPr>
          <p:cNvPr id="7" name="Picture 6">
            <a:extLst>
              <a:ext uri="{FF2B5EF4-FFF2-40B4-BE49-F238E27FC236}">
                <a16:creationId xmlns:a16="http://schemas.microsoft.com/office/drawing/2014/main" id="{A5DEDAA3-C04D-4E52-B796-47516C3886A5}"/>
              </a:ext>
            </a:extLst>
          </p:cNvPr>
          <p:cNvPicPr>
            <a:picLocks noChangeAspect="1"/>
          </p:cNvPicPr>
          <p:nvPr/>
        </p:nvPicPr>
        <p:blipFill rotWithShape="1">
          <a:blip r:embed="rId4"/>
          <a:srcRect l="306" t="24841" r="-306" b="13622"/>
          <a:stretch/>
        </p:blipFill>
        <p:spPr>
          <a:xfrm>
            <a:off x="8421058" y="1837187"/>
            <a:ext cx="3770942" cy="5029202"/>
          </a:xfrm>
          <a:prstGeom prst="rect">
            <a:avLst/>
          </a:prstGeom>
        </p:spPr>
      </p:pic>
      <p:sp>
        <p:nvSpPr>
          <p:cNvPr id="8" name="TextBox 7">
            <a:extLst>
              <a:ext uri="{FF2B5EF4-FFF2-40B4-BE49-F238E27FC236}">
                <a16:creationId xmlns:a16="http://schemas.microsoft.com/office/drawing/2014/main" id="{D06EC00D-E19F-4ABD-90BB-A686F6D62199}"/>
              </a:ext>
            </a:extLst>
          </p:cNvPr>
          <p:cNvSpPr txBox="1"/>
          <p:nvPr/>
        </p:nvSpPr>
        <p:spPr>
          <a:xfrm>
            <a:off x="4243153" y="448233"/>
            <a:ext cx="3705694" cy="461665"/>
          </a:xfrm>
          <a:prstGeom prst="rect">
            <a:avLst/>
          </a:prstGeom>
          <a:noFill/>
        </p:spPr>
        <p:txBody>
          <a:bodyPr wrap="none" rtlCol="0">
            <a:spAutoFit/>
          </a:bodyPr>
          <a:lstStyle/>
          <a:p>
            <a:r>
              <a:rPr lang="en-GB" sz="2400" dirty="0">
                <a:latin typeface="Times New Roman" panose="02020603050405020304" pitchFamily="18" charset="0"/>
                <a:cs typeface="Times New Roman" panose="02020603050405020304" pitchFamily="18" charset="0"/>
              </a:rPr>
              <a:t> </a:t>
            </a:r>
            <a:r>
              <a:rPr lang="en-GB" sz="2400" u="sng" dirty="0">
                <a:latin typeface="Times New Roman" panose="02020603050405020304" pitchFamily="18" charset="0"/>
                <a:cs typeface="Times New Roman" panose="02020603050405020304" pitchFamily="18" charset="0"/>
              </a:rPr>
              <a:t>PROTOTYPE SNAPSHOT</a:t>
            </a:r>
            <a:endParaRPr lang="en-IN" sz="2400" u="sng"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42DF9C8E-F897-4229-ABA8-0A40C43CB9E1}"/>
              </a:ext>
            </a:extLst>
          </p:cNvPr>
          <p:cNvSpPr>
            <a:spLocks noGrp="1"/>
          </p:cNvSpPr>
          <p:nvPr>
            <p:ph type="sldNum" sz="quarter" idx="12"/>
          </p:nvPr>
        </p:nvSpPr>
        <p:spPr/>
        <p:txBody>
          <a:bodyPr/>
          <a:lstStyle/>
          <a:p>
            <a:fld id="{EB2D9456-07B2-455A-8C3D-5C4260C0C9B0}" type="slidenum">
              <a:rPr lang="en-IN" smtClean="0"/>
              <a:t>11</a:t>
            </a:fld>
            <a:endParaRPr lang="en-IN"/>
          </a:p>
        </p:txBody>
      </p:sp>
    </p:spTree>
    <p:extLst>
      <p:ext uri="{BB962C8B-B14F-4D97-AF65-F5344CB8AC3E}">
        <p14:creationId xmlns:p14="http://schemas.microsoft.com/office/powerpoint/2010/main" val="836798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A50754-723D-4FB6-892A-BD2BDF5032DB}"/>
              </a:ext>
            </a:extLst>
          </p:cNvPr>
          <p:cNvSpPr>
            <a:spLocks noGrp="1"/>
          </p:cNvSpPr>
          <p:nvPr>
            <p:ph type="sldNum" sz="quarter" idx="12"/>
          </p:nvPr>
        </p:nvSpPr>
        <p:spPr/>
        <p:txBody>
          <a:bodyPr/>
          <a:lstStyle/>
          <a:p>
            <a:fld id="{EB2D9456-07B2-455A-8C3D-5C4260C0C9B0}" type="slidenum">
              <a:rPr lang="en-IN" smtClean="0"/>
              <a:t>12</a:t>
            </a:fld>
            <a:endParaRPr lang="en-IN"/>
          </a:p>
        </p:txBody>
      </p:sp>
      <p:sp>
        <p:nvSpPr>
          <p:cNvPr id="5" name="TextBox 4">
            <a:extLst>
              <a:ext uri="{FF2B5EF4-FFF2-40B4-BE49-F238E27FC236}">
                <a16:creationId xmlns:a16="http://schemas.microsoft.com/office/drawing/2014/main" id="{C5660A6C-C913-407A-BA53-12923DAA8FEC}"/>
              </a:ext>
            </a:extLst>
          </p:cNvPr>
          <p:cNvSpPr txBox="1"/>
          <p:nvPr/>
        </p:nvSpPr>
        <p:spPr>
          <a:xfrm>
            <a:off x="4008536" y="242046"/>
            <a:ext cx="4174925" cy="461665"/>
          </a:xfrm>
          <a:prstGeom prst="rect">
            <a:avLst/>
          </a:prstGeom>
          <a:noFill/>
        </p:spPr>
        <p:txBody>
          <a:bodyPr wrap="none" rtlCol="0">
            <a:spAutoFit/>
          </a:bodyPr>
          <a:lstStyle/>
          <a:p>
            <a:r>
              <a:rPr lang="en-GB" sz="2400" u="sng" dirty="0">
                <a:latin typeface="Times New Roman" panose="02020603050405020304" pitchFamily="18" charset="0"/>
                <a:cs typeface="Times New Roman" panose="02020603050405020304" pitchFamily="18" charset="0"/>
              </a:rPr>
              <a:t>PROJECT DEMONSTRATION</a:t>
            </a:r>
            <a:endParaRPr lang="en-IN" sz="2400" u="sng" dirty="0">
              <a:latin typeface="Times New Roman" panose="02020603050405020304" pitchFamily="18" charset="0"/>
              <a:cs typeface="Times New Roman" panose="02020603050405020304" pitchFamily="18" charset="0"/>
            </a:endParaRPr>
          </a:p>
        </p:txBody>
      </p:sp>
      <p:pic>
        <p:nvPicPr>
          <p:cNvPr id="4" name="MINOR PROJECT DEMO VIDEO">
            <a:hlinkClick r:id="" action="ppaction://media"/>
            <a:extLst>
              <a:ext uri="{FF2B5EF4-FFF2-40B4-BE49-F238E27FC236}">
                <a16:creationId xmlns:a16="http://schemas.microsoft.com/office/drawing/2014/main" id="{5C6E646C-9371-7BF5-85F0-4FB48CE8C1D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48870" y="1019923"/>
            <a:ext cx="10094259" cy="5701552"/>
          </a:xfrm>
          <a:prstGeom prst="rect">
            <a:avLst/>
          </a:prstGeom>
        </p:spPr>
      </p:pic>
    </p:spTree>
    <p:extLst>
      <p:ext uri="{BB962C8B-B14F-4D97-AF65-F5344CB8AC3E}">
        <p14:creationId xmlns:p14="http://schemas.microsoft.com/office/powerpoint/2010/main" val="409533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4A1720-8135-4D53-B801-9E5DB29CE58B}"/>
              </a:ext>
            </a:extLst>
          </p:cNvPr>
          <p:cNvSpPr>
            <a:spLocks noGrp="1"/>
          </p:cNvSpPr>
          <p:nvPr>
            <p:ph type="sldNum" sz="quarter" idx="12"/>
          </p:nvPr>
        </p:nvSpPr>
        <p:spPr/>
        <p:txBody>
          <a:bodyPr/>
          <a:lstStyle/>
          <a:p>
            <a:fld id="{EB2D9456-07B2-455A-8C3D-5C4260C0C9B0}" type="slidenum">
              <a:rPr lang="en-IN" smtClean="0"/>
              <a:t>13</a:t>
            </a:fld>
            <a:endParaRPr lang="en-IN"/>
          </a:p>
        </p:txBody>
      </p:sp>
      <p:sp>
        <p:nvSpPr>
          <p:cNvPr id="4" name="TextBox 3">
            <a:extLst>
              <a:ext uri="{FF2B5EF4-FFF2-40B4-BE49-F238E27FC236}">
                <a16:creationId xmlns:a16="http://schemas.microsoft.com/office/drawing/2014/main" id="{3DAE0CE2-0C88-49E3-BBF7-174739E1B814}"/>
              </a:ext>
            </a:extLst>
          </p:cNvPr>
          <p:cNvSpPr txBox="1"/>
          <p:nvPr/>
        </p:nvSpPr>
        <p:spPr>
          <a:xfrm>
            <a:off x="3854457" y="1951672"/>
            <a:ext cx="4559261" cy="2954655"/>
          </a:xfrm>
          <a:prstGeom prst="rect">
            <a:avLst/>
          </a:prstGeom>
          <a:noFill/>
        </p:spPr>
        <p:txBody>
          <a:bodyPr wrap="none" rtlCol="0">
            <a:spAutoFit/>
          </a:bodyPr>
          <a:lstStyle/>
          <a:p>
            <a:pPr marL="342900" indent="-342900">
              <a:buFont typeface="Wingdings" panose="05000000000000000000" pitchFamily="2" charset="2"/>
              <a:buChar char="§"/>
            </a:pPr>
            <a:r>
              <a:rPr lang="en-GB" sz="2400" dirty="0">
                <a:latin typeface="Times New Roman" panose="02020603050405020304" pitchFamily="18" charset="0"/>
                <a:cs typeface="Times New Roman" panose="02020603050405020304" pitchFamily="18" charset="0"/>
              </a:rPr>
              <a:t>Arduino UNO               -    885 </a:t>
            </a:r>
          </a:p>
          <a:p>
            <a:pPr marL="342900" indent="-342900">
              <a:buFont typeface="Wingdings" panose="05000000000000000000" pitchFamily="2" charset="2"/>
              <a:buChar char="§"/>
            </a:pPr>
            <a:endParaRPr lang="en-GB"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GB" sz="2400" dirty="0">
                <a:latin typeface="Times New Roman" panose="02020603050405020304" pitchFamily="18" charset="0"/>
                <a:cs typeface="Times New Roman" panose="02020603050405020304" pitchFamily="18" charset="0"/>
              </a:rPr>
              <a:t>Servo motor                  -    175</a:t>
            </a:r>
          </a:p>
          <a:p>
            <a:pPr marL="342900" indent="-342900">
              <a:buFont typeface="Wingdings" panose="05000000000000000000" pitchFamily="2" charset="2"/>
              <a:buChar char="§"/>
            </a:pPr>
            <a:endParaRPr lang="en-GB"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GB" sz="2400" dirty="0">
                <a:latin typeface="Times New Roman" panose="02020603050405020304" pitchFamily="18" charset="0"/>
                <a:cs typeface="Times New Roman" panose="02020603050405020304" pitchFamily="18" charset="0"/>
              </a:rPr>
              <a:t>Rain sensing module     -    165</a:t>
            </a:r>
          </a:p>
          <a:p>
            <a:pPr marL="342900" indent="-342900">
              <a:buFont typeface="Wingdings" panose="05000000000000000000" pitchFamily="2" charset="2"/>
              <a:buChar char="§"/>
            </a:pPr>
            <a:endParaRPr lang="en-GB"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GB" sz="2400" dirty="0">
                <a:latin typeface="Times New Roman" panose="02020603050405020304" pitchFamily="18" charset="0"/>
                <a:cs typeface="Times New Roman" panose="02020603050405020304" pitchFamily="18" charset="0"/>
              </a:rPr>
              <a:t>Input supply adapter      -     275</a:t>
            </a:r>
          </a:p>
          <a:p>
            <a:endParaRPr lang="en-IN" dirty="0"/>
          </a:p>
        </p:txBody>
      </p:sp>
      <p:sp>
        <p:nvSpPr>
          <p:cNvPr id="5" name="TextBox 4">
            <a:extLst>
              <a:ext uri="{FF2B5EF4-FFF2-40B4-BE49-F238E27FC236}">
                <a16:creationId xmlns:a16="http://schemas.microsoft.com/office/drawing/2014/main" id="{CD6D04C6-60E8-4A03-9004-D94ACA86F88D}"/>
              </a:ext>
            </a:extLst>
          </p:cNvPr>
          <p:cNvSpPr txBox="1"/>
          <p:nvPr/>
        </p:nvSpPr>
        <p:spPr>
          <a:xfrm>
            <a:off x="1745863" y="5411018"/>
            <a:ext cx="8776448" cy="461665"/>
          </a:xfrm>
          <a:prstGeom prst="rect">
            <a:avLst/>
          </a:prstGeom>
          <a:noFill/>
        </p:spPr>
        <p:txBody>
          <a:bodyPr wrap="square" rtlCol="0">
            <a:spAutoFit/>
          </a:bodyPr>
          <a:lstStyle/>
          <a:p>
            <a:r>
              <a:rPr lang="en-GB" sz="2400" dirty="0">
                <a:latin typeface="Times New Roman" panose="02020603050405020304" pitchFamily="18" charset="0"/>
                <a:cs typeface="Times New Roman" panose="02020603050405020304" pitchFamily="18" charset="0"/>
              </a:rPr>
              <a:t>Total estimation of our project is thousand and five hundred (   1500)</a:t>
            </a:r>
            <a:endParaRPr lang="en-IN" sz="2400" dirty="0">
              <a:latin typeface="Times New Roman" panose="02020603050405020304" pitchFamily="18" charset="0"/>
              <a:cs typeface="Times New Roman" panose="02020603050405020304" pitchFamily="18" charset="0"/>
            </a:endParaRPr>
          </a:p>
        </p:txBody>
      </p:sp>
      <p:pic>
        <p:nvPicPr>
          <p:cNvPr id="7" name="Graphic 6" descr="Rupee">
            <a:extLst>
              <a:ext uri="{FF2B5EF4-FFF2-40B4-BE49-F238E27FC236}">
                <a16:creationId xmlns:a16="http://schemas.microsoft.com/office/drawing/2014/main" id="{02283F45-E280-4443-8881-AD2287C6A1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78467" y="5512869"/>
            <a:ext cx="331694" cy="257961"/>
          </a:xfrm>
          <a:prstGeom prst="rect">
            <a:avLst/>
          </a:prstGeom>
        </p:spPr>
      </p:pic>
      <p:sp>
        <p:nvSpPr>
          <p:cNvPr id="8" name="TextBox 7">
            <a:extLst>
              <a:ext uri="{FF2B5EF4-FFF2-40B4-BE49-F238E27FC236}">
                <a16:creationId xmlns:a16="http://schemas.microsoft.com/office/drawing/2014/main" id="{E085F8BB-7262-43F3-90CF-F696A1BF0693}"/>
              </a:ext>
            </a:extLst>
          </p:cNvPr>
          <p:cNvSpPr txBox="1"/>
          <p:nvPr/>
        </p:nvSpPr>
        <p:spPr>
          <a:xfrm>
            <a:off x="3778282" y="523651"/>
            <a:ext cx="4635436" cy="461665"/>
          </a:xfrm>
          <a:prstGeom prst="rect">
            <a:avLst/>
          </a:prstGeom>
          <a:noFill/>
        </p:spPr>
        <p:txBody>
          <a:bodyPr wrap="none" rtlCol="0">
            <a:spAutoFit/>
          </a:bodyPr>
          <a:lstStyle/>
          <a:p>
            <a:r>
              <a:rPr lang="en-GB" sz="2400" u="sng" dirty="0">
                <a:latin typeface="Times New Roman" panose="02020603050405020304" pitchFamily="18" charset="0"/>
                <a:cs typeface="Times New Roman" panose="02020603050405020304" pitchFamily="18" charset="0"/>
              </a:rPr>
              <a:t>COMPONENTS WITH ITS PRICE</a:t>
            </a:r>
            <a:endParaRPr lang="en-IN" sz="2400"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8470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094612-2F5C-436F-B9EC-BD2B1A50062F}"/>
              </a:ext>
            </a:extLst>
          </p:cNvPr>
          <p:cNvSpPr txBox="1"/>
          <p:nvPr/>
        </p:nvSpPr>
        <p:spPr>
          <a:xfrm>
            <a:off x="4782820" y="1205897"/>
            <a:ext cx="1313180" cy="461665"/>
          </a:xfrm>
          <a:prstGeom prst="rect">
            <a:avLst/>
          </a:prstGeom>
          <a:noFill/>
        </p:spPr>
        <p:txBody>
          <a:bodyPr wrap="none" rtlCol="0">
            <a:spAutoFit/>
          </a:bodyPr>
          <a:lstStyle/>
          <a:p>
            <a:r>
              <a:rPr lang="en-GB" sz="2400" u="sng" dirty="0">
                <a:latin typeface="Times New Roman" panose="02020603050405020304" pitchFamily="18" charset="0"/>
                <a:cs typeface="Times New Roman" panose="02020603050405020304" pitchFamily="18" charset="0"/>
              </a:rPr>
              <a:t>MERITS</a:t>
            </a:r>
            <a:endParaRPr lang="en-IN" sz="2400" u="sng"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6D7DAEA-79F5-49B3-B2CC-DA881744CC6F}"/>
              </a:ext>
            </a:extLst>
          </p:cNvPr>
          <p:cNvSpPr txBox="1"/>
          <p:nvPr/>
        </p:nvSpPr>
        <p:spPr>
          <a:xfrm flipH="1">
            <a:off x="3864682" y="2207110"/>
            <a:ext cx="6901929" cy="3785652"/>
          </a:xfrm>
          <a:prstGeom prst="rect">
            <a:avLst/>
          </a:prstGeom>
          <a:noFill/>
        </p:spPr>
        <p:txBody>
          <a:bodyPr wrap="square" rtlCol="0">
            <a:spAutoFit/>
          </a:bodyPr>
          <a:lstStyle/>
          <a:p>
            <a:endParaRPr lang="en-GB"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GB" sz="2400" dirty="0">
                <a:latin typeface="Times New Roman" panose="02020603050405020304" pitchFamily="18" charset="0"/>
                <a:cs typeface="Times New Roman" panose="02020603050405020304" pitchFamily="18" charset="0"/>
              </a:rPr>
              <a:t>Low power consumption</a:t>
            </a:r>
          </a:p>
          <a:p>
            <a:pPr marL="342900" indent="-342900">
              <a:buFont typeface="Wingdings" panose="05000000000000000000" pitchFamily="2" charset="2"/>
              <a:buChar char="ü"/>
            </a:pPr>
            <a:endParaRPr lang="en-GB"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GB" sz="2400" dirty="0">
                <a:latin typeface="Times New Roman" panose="02020603050405020304" pitchFamily="18" charset="0"/>
                <a:cs typeface="Times New Roman" panose="02020603050405020304" pitchFamily="18" charset="0"/>
              </a:rPr>
              <a:t>Simple and portable</a:t>
            </a:r>
          </a:p>
          <a:p>
            <a:pPr marL="342900" indent="-342900">
              <a:buFont typeface="Wingdings" panose="05000000000000000000" pitchFamily="2" charset="2"/>
              <a:buChar char="ü"/>
            </a:pPr>
            <a:endParaRPr lang="en-GB"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GB" sz="2400" dirty="0">
                <a:latin typeface="Times New Roman" panose="02020603050405020304" pitchFamily="18" charset="0"/>
                <a:cs typeface="Times New Roman" panose="02020603050405020304" pitchFamily="18" charset="0"/>
              </a:rPr>
              <a:t>Easy to implement</a:t>
            </a:r>
          </a:p>
          <a:p>
            <a:pPr marL="342900" indent="-342900">
              <a:buFont typeface="Wingdings" panose="05000000000000000000" pitchFamily="2" charset="2"/>
              <a:buChar char="ü"/>
            </a:pPr>
            <a:endParaRPr lang="en-GB"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GB" sz="2400" dirty="0">
                <a:latin typeface="Times New Roman" panose="02020603050405020304" pitchFamily="18" charset="0"/>
                <a:cs typeface="Times New Roman" panose="02020603050405020304" pitchFamily="18" charset="0"/>
              </a:rPr>
              <a:t>Cost effective </a:t>
            </a:r>
          </a:p>
          <a:p>
            <a:pPr marL="342900" indent="-342900">
              <a:buFont typeface="Wingdings" panose="05000000000000000000" pitchFamily="2" charset="2"/>
              <a:buChar char="ü"/>
            </a:pPr>
            <a:endParaRPr lang="en-GB"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GB" sz="2400" dirty="0">
                <a:latin typeface="Times New Roman" panose="02020603050405020304" pitchFamily="18" charset="0"/>
                <a:cs typeface="Times New Roman" panose="02020603050405020304" pitchFamily="18" charset="0"/>
              </a:rPr>
              <a:t>It can be easily and quickly installed in automobiles</a:t>
            </a:r>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F0DE15C-653F-47CE-9913-5F4882DD5A8B}"/>
              </a:ext>
            </a:extLst>
          </p:cNvPr>
          <p:cNvSpPr>
            <a:spLocks noGrp="1"/>
          </p:cNvSpPr>
          <p:nvPr>
            <p:ph type="sldNum" sz="quarter" idx="12"/>
          </p:nvPr>
        </p:nvSpPr>
        <p:spPr/>
        <p:txBody>
          <a:bodyPr/>
          <a:lstStyle/>
          <a:p>
            <a:fld id="{EB2D9456-07B2-455A-8C3D-5C4260C0C9B0}" type="slidenum">
              <a:rPr lang="en-IN" smtClean="0"/>
              <a:t>14</a:t>
            </a:fld>
            <a:endParaRPr lang="en-IN"/>
          </a:p>
        </p:txBody>
      </p:sp>
    </p:spTree>
    <p:extLst>
      <p:ext uri="{BB962C8B-B14F-4D97-AF65-F5344CB8AC3E}">
        <p14:creationId xmlns:p14="http://schemas.microsoft.com/office/powerpoint/2010/main" val="3090136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0A24F1-11EE-48A9-9E1C-8E241105247B}"/>
              </a:ext>
            </a:extLst>
          </p:cNvPr>
          <p:cNvSpPr>
            <a:spLocks noGrp="1"/>
          </p:cNvSpPr>
          <p:nvPr>
            <p:ph type="sldNum" sz="quarter" idx="12"/>
          </p:nvPr>
        </p:nvSpPr>
        <p:spPr/>
        <p:txBody>
          <a:bodyPr/>
          <a:lstStyle/>
          <a:p>
            <a:fld id="{EB2D9456-07B2-455A-8C3D-5C4260C0C9B0}" type="slidenum">
              <a:rPr lang="en-IN" smtClean="0"/>
              <a:t>15</a:t>
            </a:fld>
            <a:endParaRPr lang="en-IN"/>
          </a:p>
        </p:txBody>
      </p:sp>
      <p:sp>
        <p:nvSpPr>
          <p:cNvPr id="4" name="TextBox 3">
            <a:extLst>
              <a:ext uri="{FF2B5EF4-FFF2-40B4-BE49-F238E27FC236}">
                <a16:creationId xmlns:a16="http://schemas.microsoft.com/office/drawing/2014/main" id="{BAF94948-A522-477E-A0B5-BF59C8B60888}"/>
              </a:ext>
            </a:extLst>
          </p:cNvPr>
          <p:cNvSpPr txBox="1"/>
          <p:nvPr/>
        </p:nvSpPr>
        <p:spPr>
          <a:xfrm>
            <a:off x="4446494" y="2639669"/>
            <a:ext cx="6096000" cy="2677656"/>
          </a:xfrm>
          <a:prstGeom prst="rect">
            <a:avLst/>
          </a:prstGeom>
          <a:noFill/>
        </p:spPr>
        <p:txBody>
          <a:bodyPr wrap="square">
            <a:spAutoFit/>
          </a:bodyPr>
          <a:lstStyle/>
          <a:p>
            <a:pPr marL="342900" indent="-342900">
              <a:buFont typeface="Wingdings" panose="05000000000000000000" pitchFamily="2" charset="2"/>
              <a:buChar char="ü"/>
            </a:pPr>
            <a:r>
              <a:rPr lang="en-IN" sz="2400" dirty="0">
                <a:latin typeface="Times New Roman" panose="02020603050405020304" pitchFamily="18" charset="0"/>
                <a:cs typeface="Times New Roman" panose="02020603050405020304" pitchFamily="18" charset="0"/>
              </a:rPr>
              <a:t>It is used in four wheeler  </a:t>
            </a:r>
          </a:p>
          <a:p>
            <a:pPr marL="342900" indent="-342900">
              <a:buFont typeface="Wingdings" panose="05000000000000000000" pitchFamily="2" charset="2"/>
              <a:buChar char="ü"/>
            </a:pPr>
            <a:endParaRPr lang="en-I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IN" sz="2400" dirty="0">
                <a:latin typeface="Times New Roman" panose="02020603050405020304" pitchFamily="18" charset="0"/>
                <a:cs typeface="Times New Roman" panose="02020603050405020304" pitchFamily="18" charset="0"/>
              </a:rPr>
              <a:t>It is used in aircraft </a:t>
            </a:r>
          </a:p>
          <a:p>
            <a:pPr marL="342900" indent="-342900">
              <a:buFont typeface="Wingdings" panose="05000000000000000000" pitchFamily="2" charset="2"/>
              <a:buChar char="ü"/>
            </a:pPr>
            <a:endParaRPr lang="en-I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IN" sz="2400" dirty="0">
                <a:latin typeface="Times New Roman" panose="02020603050405020304" pitchFamily="18" charset="0"/>
                <a:cs typeface="Times New Roman" panose="02020603050405020304" pitchFamily="18" charset="0"/>
              </a:rPr>
              <a:t>It is used in train </a:t>
            </a:r>
          </a:p>
          <a:p>
            <a:pPr marL="342900" indent="-342900">
              <a:buFont typeface="Wingdings" panose="05000000000000000000" pitchFamily="2" charset="2"/>
              <a:buChar char="ü"/>
            </a:pPr>
            <a:endParaRPr lang="en-I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IN" sz="2400" dirty="0">
                <a:latin typeface="Times New Roman" panose="02020603050405020304" pitchFamily="18" charset="0"/>
                <a:cs typeface="Times New Roman" panose="02020603050405020304" pitchFamily="18" charset="0"/>
              </a:rPr>
              <a:t>It is used in six wheeler</a:t>
            </a:r>
          </a:p>
        </p:txBody>
      </p:sp>
      <p:sp>
        <p:nvSpPr>
          <p:cNvPr id="5" name="TextBox 4">
            <a:extLst>
              <a:ext uri="{FF2B5EF4-FFF2-40B4-BE49-F238E27FC236}">
                <a16:creationId xmlns:a16="http://schemas.microsoft.com/office/drawing/2014/main" id="{E5074D98-24EB-482A-B00B-02BA0FE30023}"/>
              </a:ext>
            </a:extLst>
          </p:cNvPr>
          <p:cNvSpPr txBox="1"/>
          <p:nvPr/>
        </p:nvSpPr>
        <p:spPr>
          <a:xfrm>
            <a:off x="4925070" y="1087974"/>
            <a:ext cx="2341860" cy="461665"/>
          </a:xfrm>
          <a:prstGeom prst="rect">
            <a:avLst/>
          </a:prstGeom>
          <a:noFill/>
        </p:spPr>
        <p:txBody>
          <a:bodyPr wrap="none" rtlCol="0">
            <a:spAutoFit/>
          </a:bodyPr>
          <a:lstStyle/>
          <a:p>
            <a:r>
              <a:rPr lang="en-GB" sz="2400" u="sng" dirty="0">
                <a:latin typeface="Times New Roman" panose="02020603050405020304" pitchFamily="18" charset="0"/>
                <a:cs typeface="Times New Roman" panose="02020603050405020304" pitchFamily="18" charset="0"/>
              </a:rPr>
              <a:t>APPLICATIONS</a:t>
            </a:r>
            <a:endParaRPr lang="en-IN" sz="2400"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2951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3D391D-00D6-469E-8A78-86B947A7213F}"/>
              </a:ext>
            </a:extLst>
          </p:cNvPr>
          <p:cNvSpPr txBox="1"/>
          <p:nvPr/>
        </p:nvSpPr>
        <p:spPr>
          <a:xfrm>
            <a:off x="4887174" y="206188"/>
            <a:ext cx="2417650" cy="461665"/>
          </a:xfrm>
          <a:prstGeom prst="rect">
            <a:avLst/>
          </a:prstGeom>
          <a:noFill/>
        </p:spPr>
        <p:txBody>
          <a:bodyPr wrap="none" rtlCol="0">
            <a:spAutoFit/>
          </a:bodyPr>
          <a:lstStyle/>
          <a:p>
            <a:r>
              <a:rPr lang="en-GB" sz="2400" u="sng" dirty="0">
                <a:latin typeface="Times New Roman" panose="02020603050405020304" pitchFamily="18" charset="0"/>
                <a:cs typeface="Times New Roman" panose="02020603050405020304" pitchFamily="18" charset="0"/>
              </a:rPr>
              <a:t>FUTURE SCOPE</a:t>
            </a:r>
            <a:endParaRPr lang="en-IN" sz="2400" u="sng"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04C691BF-D3F7-42F3-80DF-F072C3D363D6}"/>
              </a:ext>
            </a:extLst>
          </p:cNvPr>
          <p:cNvSpPr txBox="1"/>
          <p:nvPr/>
        </p:nvSpPr>
        <p:spPr>
          <a:xfrm>
            <a:off x="486334" y="1129554"/>
            <a:ext cx="11219329" cy="5262979"/>
          </a:xfrm>
          <a:prstGeom prst="rect">
            <a:avLst/>
          </a:prstGeom>
          <a:noFill/>
        </p:spPr>
        <p:txBody>
          <a:bodyPr wrap="square" rtlCol="0">
            <a:spAutoFit/>
          </a:bodyPr>
          <a:lstStyle/>
          <a:p>
            <a:pPr marL="342900" indent="-342900">
              <a:buFont typeface="Wingdings" panose="05000000000000000000" pitchFamily="2" charset="2"/>
              <a:buChar char="v"/>
            </a:pPr>
            <a:r>
              <a:rPr lang="en-GB" sz="2400" dirty="0">
                <a:latin typeface="Times New Roman" panose="02020603050405020304" pitchFamily="18" charset="0"/>
                <a:cs typeface="Times New Roman" panose="02020603050405020304" pitchFamily="18" charset="0"/>
              </a:rPr>
              <a:t>Using more appropriate rain sensor , we can make more precise automatic wiper system.</a:t>
            </a:r>
          </a:p>
          <a:p>
            <a:pPr marL="342900" indent="-342900">
              <a:buFont typeface="Wingdings" panose="05000000000000000000" pitchFamily="2" charset="2"/>
              <a:buChar char="v"/>
            </a:pPr>
            <a:endParaRPr lang="en-GB"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GB" sz="2400" dirty="0">
                <a:latin typeface="Times New Roman" panose="02020603050405020304" pitchFamily="18" charset="0"/>
                <a:cs typeface="Times New Roman" panose="02020603050405020304" pitchFamily="18" charset="0"/>
              </a:rPr>
              <a:t>By adding microcontroller based system , we can implement some security features for automobiles.</a:t>
            </a:r>
          </a:p>
          <a:p>
            <a:endParaRPr lang="en-GB"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GB" sz="2400" dirty="0">
                <a:latin typeface="Times New Roman" panose="02020603050405020304" pitchFamily="18" charset="0"/>
                <a:cs typeface="Times New Roman" panose="02020603050405020304" pitchFamily="18" charset="0"/>
              </a:rPr>
              <a:t>Using microcontroller we can make this project more effective as it will enable the wiper rotate through 180 angle rather than 360. </a:t>
            </a:r>
          </a:p>
          <a:p>
            <a:endParaRPr lang="en-GB"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GB" sz="2400" dirty="0">
                <a:latin typeface="Times New Roman" panose="02020603050405020304" pitchFamily="18" charset="0"/>
                <a:cs typeface="Times New Roman" panose="02020603050405020304" pitchFamily="18" charset="0"/>
              </a:rPr>
              <a:t>We can use a capacitance sensor which will enable it work along </a:t>
            </a:r>
          </a:p>
          <a:p>
            <a:r>
              <a:rPr lang="en-GB" sz="2400" dirty="0">
                <a:latin typeface="Times New Roman" panose="02020603050405020304" pitchFamily="18" charset="0"/>
                <a:cs typeface="Times New Roman" panose="02020603050405020304" pitchFamily="18" charset="0"/>
              </a:rPr>
              <a:t>line of sight. </a:t>
            </a:r>
          </a:p>
          <a:p>
            <a:endParaRPr lang="en-GB"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GB" sz="2400" dirty="0">
                <a:latin typeface="Times New Roman" panose="02020603050405020304" pitchFamily="18" charset="0"/>
                <a:cs typeface="Times New Roman" panose="02020603050405020304" pitchFamily="18" charset="0"/>
              </a:rPr>
              <a:t>The speed controlling mechanism can be added in this project which will make it work </a:t>
            </a:r>
          </a:p>
          <a:p>
            <a:r>
              <a:rPr lang="en-GB" sz="2400" dirty="0">
                <a:latin typeface="Times New Roman" panose="02020603050405020304" pitchFamily="18" charset="0"/>
                <a:cs typeface="Times New Roman" panose="02020603050405020304" pitchFamily="18" charset="0"/>
              </a:rPr>
              <a:t>according to the intensity and speed of water coming on the sensor.</a:t>
            </a:r>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FD7B326-0A1B-4187-ACC4-17AC0F4A7F47}"/>
              </a:ext>
            </a:extLst>
          </p:cNvPr>
          <p:cNvSpPr>
            <a:spLocks noGrp="1"/>
          </p:cNvSpPr>
          <p:nvPr>
            <p:ph type="sldNum" sz="quarter" idx="12"/>
          </p:nvPr>
        </p:nvSpPr>
        <p:spPr/>
        <p:txBody>
          <a:bodyPr/>
          <a:lstStyle/>
          <a:p>
            <a:fld id="{EB2D9456-07B2-455A-8C3D-5C4260C0C9B0}" type="slidenum">
              <a:rPr lang="en-IN" smtClean="0"/>
              <a:t>16</a:t>
            </a:fld>
            <a:endParaRPr lang="en-IN"/>
          </a:p>
        </p:txBody>
      </p:sp>
    </p:spTree>
    <p:extLst>
      <p:ext uri="{BB962C8B-B14F-4D97-AF65-F5344CB8AC3E}">
        <p14:creationId xmlns:p14="http://schemas.microsoft.com/office/powerpoint/2010/main" val="2726295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A49E6F-273F-41C2-9189-AAFF33D7968F}"/>
              </a:ext>
            </a:extLst>
          </p:cNvPr>
          <p:cNvSpPr txBox="1"/>
          <p:nvPr/>
        </p:nvSpPr>
        <p:spPr>
          <a:xfrm>
            <a:off x="5010606" y="1325863"/>
            <a:ext cx="2170787" cy="461665"/>
          </a:xfrm>
          <a:prstGeom prst="rect">
            <a:avLst/>
          </a:prstGeom>
          <a:noFill/>
        </p:spPr>
        <p:txBody>
          <a:bodyPr wrap="none" rtlCol="0">
            <a:spAutoFit/>
          </a:bodyPr>
          <a:lstStyle/>
          <a:p>
            <a:r>
              <a:rPr lang="en-GB" sz="2400" u="sng" dirty="0">
                <a:latin typeface="Times New Roman" panose="02020603050405020304" pitchFamily="18" charset="0"/>
                <a:cs typeface="Times New Roman" panose="02020603050405020304" pitchFamily="18" charset="0"/>
              </a:rPr>
              <a:t>CONCLUSION</a:t>
            </a:r>
            <a:endParaRPr lang="en-IN" sz="2400" u="sng"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84242206-D967-4FE7-82CF-1DD7713E4A01}"/>
              </a:ext>
            </a:extLst>
          </p:cNvPr>
          <p:cNvSpPr txBox="1"/>
          <p:nvPr/>
        </p:nvSpPr>
        <p:spPr>
          <a:xfrm>
            <a:off x="600633" y="2617695"/>
            <a:ext cx="11394143" cy="2677656"/>
          </a:xfrm>
          <a:prstGeom prst="rect">
            <a:avLst/>
          </a:prstGeom>
          <a:noFill/>
        </p:spPr>
        <p:txBody>
          <a:bodyPr wrap="square" rtlCol="0">
            <a:spAutoFit/>
          </a:bodyPr>
          <a:lstStyle/>
          <a:p>
            <a:pPr marL="342900" indent="-342900">
              <a:buFont typeface="Wingdings" panose="05000000000000000000" pitchFamily="2" charset="2"/>
              <a:buChar char="Ø"/>
            </a:pPr>
            <a:r>
              <a:rPr lang="en-GB" sz="2400" dirty="0">
                <a:latin typeface="Times New Roman" panose="02020603050405020304" pitchFamily="18" charset="0"/>
                <a:cs typeface="Times New Roman" panose="02020603050405020304" pitchFamily="18" charset="0"/>
              </a:rPr>
              <a:t>We will to say there are still numerous kinds of enhancements one can implement on this project to make it ever more convenient. </a:t>
            </a:r>
          </a:p>
          <a:p>
            <a:endParaRPr lang="en-GB"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GB" sz="2400" dirty="0">
                <a:latin typeface="Times New Roman" panose="02020603050405020304" pitchFamily="18" charset="0"/>
                <a:cs typeface="Times New Roman" panose="02020603050405020304" pitchFamily="18" charset="0"/>
              </a:rPr>
              <a:t>The project we have made and presented is quit efficient and it is cost effective also.</a:t>
            </a:r>
          </a:p>
          <a:p>
            <a:endParaRPr lang="en-GB"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GB" sz="2400" dirty="0">
                <a:latin typeface="Times New Roman" panose="02020603050405020304" pitchFamily="18" charset="0"/>
                <a:cs typeface="Times New Roman" panose="02020603050405020304" pitchFamily="18" charset="0"/>
              </a:rPr>
              <a:t> It has great advantage of over optical sensor covering all the design specification together requirements of common man </a:t>
            </a:r>
          </a:p>
        </p:txBody>
      </p:sp>
      <p:sp>
        <p:nvSpPr>
          <p:cNvPr id="4" name="Slide Number Placeholder 3">
            <a:extLst>
              <a:ext uri="{FF2B5EF4-FFF2-40B4-BE49-F238E27FC236}">
                <a16:creationId xmlns:a16="http://schemas.microsoft.com/office/drawing/2014/main" id="{1CCBE6A4-F08E-43FA-8F57-C14E419843FF}"/>
              </a:ext>
            </a:extLst>
          </p:cNvPr>
          <p:cNvSpPr>
            <a:spLocks noGrp="1"/>
          </p:cNvSpPr>
          <p:nvPr>
            <p:ph type="sldNum" sz="quarter" idx="12"/>
          </p:nvPr>
        </p:nvSpPr>
        <p:spPr/>
        <p:txBody>
          <a:bodyPr/>
          <a:lstStyle/>
          <a:p>
            <a:fld id="{EB2D9456-07B2-455A-8C3D-5C4260C0C9B0}" type="slidenum">
              <a:rPr lang="en-IN" smtClean="0"/>
              <a:t>17</a:t>
            </a:fld>
            <a:endParaRPr lang="en-IN"/>
          </a:p>
        </p:txBody>
      </p:sp>
    </p:spTree>
    <p:extLst>
      <p:ext uri="{BB962C8B-B14F-4D97-AF65-F5344CB8AC3E}">
        <p14:creationId xmlns:p14="http://schemas.microsoft.com/office/powerpoint/2010/main" val="37762182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2E5D6A-2270-4B92-ABA1-2350934D8B19}"/>
              </a:ext>
            </a:extLst>
          </p:cNvPr>
          <p:cNvSpPr>
            <a:spLocks noGrp="1"/>
          </p:cNvSpPr>
          <p:nvPr>
            <p:ph type="sldNum" sz="quarter" idx="12"/>
          </p:nvPr>
        </p:nvSpPr>
        <p:spPr/>
        <p:txBody>
          <a:bodyPr/>
          <a:lstStyle/>
          <a:p>
            <a:fld id="{EB2D9456-07B2-455A-8C3D-5C4260C0C9B0}" type="slidenum">
              <a:rPr lang="en-IN" smtClean="0"/>
              <a:t>18</a:t>
            </a:fld>
            <a:endParaRPr lang="en-IN"/>
          </a:p>
        </p:txBody>
      </p:sp>
      <p:sp>
        <p:nvSpPr>
          <p:cNvPr id="4" name="TextBox 3">
            <a:extLst>
              <a:ext uri="{FF2B5EF4-FFF2-40B4-BE49-F238E27FC236}">
                <a16:creationId xmlns:a16="http://schemas.microsoft.com/office/drawing/2014/main" id="{5F3F9068-882E-4BAE-829C-5347487CAF74}"/>
              </a:ext>
            </a:extLst>
          </p:cNvPr>
          <p:cNvSpPr txBox="1"/>
          <p:nvPr/>
        </p:nvSpPr>
        <p:spPr>
          <a:xfrm>
            <a:off x="573740" y="1497123"/>
            <a:ext cx="11223813" cy="480131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100"/>
              <a:buFont typeface="Arial"/>
              <a:buNone/>
            </a:pPr>
            <a:r>
              <a:rPr lang="en-IN" sz="2400" b="0" i="0" u="sng" strike="noStrike" cap="none" dirty="0">
                <a:latin typeface="Times New Roman" panose="02020603050405020304" pitchFamily="18" charset="0"/>
                <a:ea typeface="Calibri"/>
                <a:cs typeface="Times New Roman" panose="02020603050405020304" pitchFamily="18" charset="0"/>
                <a:sym typeface="Calibri"/>
                <a:hlinkClick r:id="rId2">
                  <a:extLst>
                    <a:ext uri="{A12FA001-AC4F-418D-AE19-62706E023703}">
                      <ahyp:hlinkClr xmlns:ahyp="http://schemas.microsoft.com/office/drawing/2018/hyperlinkcolor" val="tx"/>
                    </a:ext>
                  </a:extLst>
                </a:hlinkClick>
              </a:rPr>
              <a:t>CONTENT  SOURCE</a:t>
            </a:r>
          </a:p>
          <a:p>
            <a:pPr marL="0" marR="0" lvl="0" indent="0" algn="l" rtl="0">
              <a:lnSpc>
                <a:spcPct val="100000"/>
              </a:lnSpc>
              <a:spcBef>
                <a:spcPts val="0"/>
              </a:spcBef>
              <a:spcAft>
                <a:spcPts val="0"/>
              </a:spcAft>
              <a:buClr>
                <a:srgbClr val="000000"/>
              </a:buClr>
              <a:buSzPts val="2100"/>
              <a:buFont typeface="Arial"/>
              <a:buNone/>
            </a:pPr>
            <a:endParaRPr lang="en-IN" sz="2400" u="sng" dirty="0">
              <a:solidFill>
                <a:srgbClr val="0563C1"/>
              </a:solidFill>
              <a:latin typeface="Times New Roman" panose="02020603050405020304" pitchFamily="18" charset="0"/>
              <a:ea typeface="Calibri"/>
              <a:cs typeface="Times New Roman" panose="02020603050405020304" pitchFamily="18" charset="0"/>
              <a:sym typeface="Calibri"/>
              <a:hlinkClick r:id="rId2">
                <a:extLst>
                  <a:ext uri="{A12FA001-AC4F-418D-AE19-62706E023703}">
                    <ahyp:hlinkClr xmlns:ahyp="http://schemas.microsoft.com/office/drawing/2018/hyperlinkcolor" val="tx"/>
                  </a:ext>
                </a:extLst>
              </a:hlinkClick>
            </a:endParaRPr>
          </a:p>
          <a:p>
            <a:pPr marL="0" marR="0" lvl="0" indent="0" algn="l" rtl="0">
              <a:lnSpc>
                <a:spcPct val="100000"/>
              </a:lnSpc>
              <a:spcBef>
                <a:spcPts val="0"/>
              </a:spcBef>
              <a:spcAft>
                <a:spcPts val="0"/>
              </a:spcAft>
              <a:buClr>
                <a:srgbClr val="000000"/>
              </a:buClr>
              <a:buSzPts val="2100"/>
              <a:buFont typeface="Arial"/>
              <a:buNone/>
            </a:pPr>
            <a:endParaRPr lang="en-IN" sz="2400" b="0" i="0" u="sng" strike="noStrike" cap="none" dirty="0">
              <a:solidFill>
                <a:srgbClr val="0563C1"/>
              </a:solidFill>
              <a:latin typeface="Times New Roman" panose="02020603050405020304" pitchFamily="18" charset="0"/>
              <a:ea typeface="Calibri"/>
              <a:cs typeface="Times New Roman" panose="02020603050405020304" pitchFamily="18" charset="0"/>
              <a:sym typeface="Calibri"/>
              <a:hlinkClick r:id="rId2">
                <a:extLst>
                  <a:ext uri="{A12FA001-AC4F-418D-AE19-62706E023703}">
                    <ahyp:hlinkClr xmlns:ahyp="http://schemas.microsoft.com/office/drawing/2018/hyperlinkcolor" val="tx"/>
                  </a:ext>
                </a:extLst>
              </a:hlinkClick>
            </a:endParaRPr>
          </a:p>
          <a:p>
            <a:pPr marL="0" marR="0" lvl="0" indent="0" algn="l" rtl="0">
              <a:lnSpc>
                <a:spcPct val="100000"/>
              </a:lnSpc>
              <a:spcBef>
                <a:spcPts val="0"/>
              </a:spcBef>
              <a:spcAft>
                <a:spcPts val="0"/>
              </a:spcAft>
              <a:buClr>
                <a:srgbClr val="000000"/>
              </a:buClr>
              <a:buSzPts val="2100"/>
              <a:buFont typeface="Arial"/>
              <a:buNone/>
            </a:pPr>
            <a:r>
              <a:rPr lang="en-IN" sz="2400" b="0" i="0" u="sng" strike="noStrike" cap="none" dirty="0">
                <a:solidFill>
                  <a:srgbClr val="0563C1"/>
                </a:solidFill>
                <a:latin typeface="Times New Roman" panose="02020603050405020304" pitchFamily="18" charset="0"/>
                <a:ea typeface="Calibri"/>
                <a:cs typeface="Times New Roman" panose="02020603050405020304" pitchFamily="18" charset="0"/>
                <a:sym typeface="Calibri"/>
                <a:hlinkClick r:id="rId2">
                  <a:extLst>
                    <a:ext uri="{A12FA001-AC4F-418D-AE19-62706E023703}">
                      <ahyp:hlinkClr xmlns:ahyp="http://schemas.microsoft.com/office/drawing/2018/hyperlinkcolor" val="tx"/>
                    </a:ext>
                  </a:extLst>
                </a:hlinkClick>
              </a:rPr>
              <a:t>https://www.youtube.com/watch?v=U76uMejQal0&amp;t=10s</a:t>
            </a:r>
            <a:endParaRPr lang="en-IN" sz="2400" b="0" i="0" u="none" strike="noStrike" cap="none" dirty="0">
              <a:solidFill>
                <a:schemeClr val="accent6"/>
              </a:solidFill>
              <a:latin typeface="Times New Roman" panose="02020603050405020304" pitchFamily="18" charset="0"/>
              <a:ea typeface="Calibri"/>
              <a:cs typeface="Times New Roman" panose="02020603050405020304" pitchFamily="18" charset="0"/>
              <a:sym typeface="Calibri"/>
            </a:endParaRPr>
          </a:p>
          <a:p>
            <a:pPr marL="0" marR="0" lvl="0" indent="0" algn="l" rtl="0">
              <a:lnSpc>
                <a:spcPct val="100000"/>
              </a:lnSpc>
              <a:spcBef>
                <a:spcPts val="0"/>
              </a:spcBef>
              <a:spcAft>
                <a:spcPts val="0"/>
              </a:spcAft>
              <a:buClr>
                <a:srgbClr val="000000"/>
              </a:buClr>
              <a:buSzPts val="2100"/>
              <a:buFont typeface="Arial"/>
              <a:buNone/>
            </a:pPr>
            <a:r>
              <a:rPr lang="en-IN" sz="2400" b="0" i="0" u="none" strike="noStrike" cap="none" dirty="0">
                <a:solidFill>
                  <a:schemeClr val="accent6"/>
                </a:solidFill>
                <a:latin typeface="Times New Roman" panose="02020603050405020304" pitchFamily="18" charset="0"/>
                <a:ea typeface="Calibri"/>
                <a:cs typeface="Times New Roman" panose="02020603050405020304" pitchFamily="18" charset="0"/>
                <a:sym typeface="Calibri"/>
              </a:rPr>
              <a:t>        </a:t>
            </a:r>
            <a:r>
              <a:rPr lang="en-IN" sz="2400" b="0" i="0" u="sng" strike="noStrike" cap="none" dirty="0">
                <a:solidFill>
                  <a:schemeClr val="hlink"/>
                </a:solidFill>
                <a:latin typeface="Times New Roman" panose="02020603050405020304" pitchFamily="18" charset="0"/>
                <a:ea typeface="Calibri"/>
                <a:cs typeface="Times New Roman" panose="02020603050405020304" pitchFamily="18" charset="0"/>
                <a:sym typeface="Calibri"/>
                <a:hlinkClick r:id="rId3"/>
              </a:rPr>
              <a:t>https://www.youtube.com/watch?v=sJAnn0gkeh8&amp;t=93s</a:t>
            </a:r>
            <a:endParaRPr lang="en-IN" sz="2400" b="0" i="0" u="sng" strike="noStrike" cap="none" dirty="0">
              <a:solidFill>
                <a:schemeClr val="hlink"/>
              </a:solidFill>
              <a:latin typeface="Times New Roman" panose="02020603050405020304" pitchFamily="18" charset="0"/>
              <a:ea typeface="Calibri"/>
              <a:cs typeface="Times New Roman" panose="02020603050405020304" pitchFamily="18" charset="0"/>
              <a:sym typeface="Calibri"/>
            </a:endParaRPr>
          </a:p>
          <a:p>
            <a:pPr marL="0" marR="0" lvl="0" indent="0" algn="l" rtl="0">
              <a:lnSpc>
                <a:spcPct val="100000"/>
              </a:lnSpc>
              <a:spcBef>
                <a:spcPts val="0"/>
              </a:spcBef>
              <a:spcAft>
                <a:spcPts val="0"/>
              </a:spcAft>
              <a:buClr>
                <a:srgbClr val="000000"/>
              </a:buClr>
              <a:buSzPts val="2100"/>
              <a:buFont typeface="Arial"/>
              <a:buNone/>
            </a:pPr>
            <a:r>
              <a:rPr lang="en-IN" sz="2400" b="0" i="0" u="none" strike="noStrike" cap="none" dirty="0">
                <a:solidFill>
                  <a:schemeClr val="accent6"/>
                </a:solidFill>
                <a:latin typeface="Times New Roman" panose="02020603050405020304" pitchFamily="18" charset="0"/>
                <a:ea typeface="Calibri"/>
                <a:cs typeface="Times New Roman" panose="02020603050405020304" pitchFamily="18" charset="0"/>
                <a:sym typeface="Calibri"/>
              </a:rPr>
              <a:t> </a:t>
            </a:r>
          </a:p>
          <a:p>
            <a:pPr marL="0" marR="0" lvl="0" indent="0" algn="l" rtl="0">
              <a:lnSpc>
                <a:spcPct val="100000"/>
              </a:lnSpc>
              <a:spcBef>
                <a:spcPts val="0"/>
              </a:spcBef>
              <a:spcAft>
                <a:spcPts val="0"/>
              </a:spcAft>
              <a:buClr>
                <a:srgbClr val="000000"/>
              </a:buClr>
              <a:buSzPts val="2100"/>
              <a:buFont typeface="Arial"/>
              <a:buNone/>
            </a:pPr>
            <a:endParaRPr lang="en-IN" sz="2400" dirty="0">
              <a:solidFill>
                <a:schemeClr val="accent6"/>
              </a:solidFill>
              <a:latin typeface="Times New Roman" panose="02020603050405020304" pitchFamily="18" charset="0"/>
              <a:ea typeface="Calibri"/>
              <a:cs typeface="Times New Roman" panose="02020603050405020304" pitchFamily="18" charset="0"/>
              <a:sym typeface="Calibri"/>
            </a:endParaRPr>
          </a:p>
          <a:p>
            <a:pPr marL="0" marR="0" lvl="0" indent="0" algn="l" rtl="0">
              <a:lnSpc>
                <a:spcPct val="100000"/>
              </a:lnSpc>
              <a:spcBef>
                <a:spcPts val="0"/>
              </a:spcBef>
              <a:spcAft>
                <a:spcPts val="0"/>
              </a:spcAft>
              <a:buClr>
                <a:srgbClr val="000000"/>
              </a:buClr>
              <a:buSzPts val="2100"/>
              <a:buFont typeface="Arial"/>
              <a:buNone/>
            </a:pPr>
            <a:endParaRPr lang="en-IN" sz="2400" b="0" i="0" u="sng" strike="noStrike" cap="none" dirty="0">
              <a:latin typeface="Times New Roman" panose="02020603050405020304" pitchFamily="18" charset="0"/>
              <a:ea typeface="Calibri"/>
              <a:cs typeface="Times New Roman" panose="02020603050405020304" pitchFamily="18" charset="0"/>
              <a:sym typeface="Calibri"/>
            </a:endParaRPr>
          </a:p>
          <a:p>
            <a:pPr marL="0" marR="0" lvl="0" indent="0" algn="l" rtl="0">
              <a:lnSpc>
                <a:spcPct val="100000"/>
              </a:lnSpc>
              <a:spcBef>
                <a:spcPts val="0"/>
              </a:spcBef>
              <a:spcAft>
                <a:spcPts val="0"/>
              </a:spcAft>
              <a:buClr>
                <a:srgbClr val="000000"/>
              </a:buClr>
              <a:buSzPts val="2100"/>
              <a:buFont typeface="Arial"/>
              <a:buNone/>
            </a:pPr>
            <a:r>
              <a:rPr lang="en-IN" sz="2400" b="0" i="0" u="sng" strike="noStrike" cap="none" dirty="0">
                <a:latin typeface="Times New Roman" panose="02020603050405020304" pitchFamily="18" charset="0"/>
                <a:ea typeface="Calibri"/>
                <a:cs typeface="Times New Roman" panose="02020603050405020304" pitchFamily="18" charset="0"/>
                <a:sym typeface="Calibri"/>
              </a:rPr>
              <a:t>VIDEO SOURCE</a:t>
            </a:r>
          </a:p>
          <a:p>
            <a:pPr marL="0" marR="0" lvl="0" indent="0" algn="l" rtl="0">
              <a:lnSpc>
                <a:spcPct val="100000"/>
              </a:lnSpc>
              <a:spcBef>
                <a:spcPts val="0"/>
              </a:spcBef>
              <a:spcAft>
                <a:spcPts val="0"/>
              </a:spcAft>
              <a:buClr>
                <a:srgbClr val="000000"/>
              </a:buClr>
              <a:buSzPts val="2100"/>
              <a:buFont typeface="Arial"/>
              <a:buNone/>
            </a:pPr>
            <a:r>
              <a:rPr lang="en-IN" sz="2400" b="1"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rPr>
              <a:t>        </a:t>
            </a:r>
          </a:p>
          <a:p>
            <a:pPr marL="457200" marR="0" lvl="0" indent="0" algn="l" rtl="0">
              <a:lnSpc>
                <a:spcPct val="100000"/>
              </a:lnSpc>
              <a:spcBef>
                <a:spcPts val="0"/>
              </a:spcBef>
              <a:spcAft>
                <a:spcPts val="0"/>
              </a:spcAft>
              <a:buClr>
                <a:srgbClr val="000000"/>
              </a:buClr>
              <a:buSzPts val="2100"/>
              <a:buFont typeface="Arial"/>
              <a:buNone/>
            </a:pPr>
            <a:endParaRPr lang="en-IN" sz="2400" b="0" i="0" u="sng" strike="noStrike" cap="none" dirty="0">
              <a:solidFill>
                <a:schemeClr val="hlink"/>
              </a:solidFill>
              <a:latin typeface="Times New Roman" panose="02020603050405020304" pitchFamily="18" charset="0"/>
              <a:ea typeface="Calibri"/>
              <a:cs typeface="Times New Roman" panose="02020603050405020304" pitchFamily="18" charset="0"/>
              <a:sym typeface="Calibri"/>
              <a:hlinkClick r:id="rId4"/>
            </a:endParaRPr>
          </a:p>
          <a:p>
            <a:pPr marL="457200" marR="0" lvl="0" indent="0" algn="l" rtl="0">
              <a:lnSpc>
                <a:spcPct val="100000"/>
              </a:lnSpc>
              <a:spcBef>
                <a:spcPts val="0"/>
              </a:spcBef>
              <a:spcAft>
                <a:spcPts val="0"/>
              </a:spcAft>
              <a:buClr>
                <a:srgbClr val="000000"/>
              </a:buClr>
              <a:buSzPts val="2100"/>
              <a:buFont typeface="Arial"/>
              <a:buNone/>
            </a:pPr>
            <a:r>
              <a:rPr lang="en-IN" sz="2400" b="0" i="0" u="sng" strike="noStrike" cap="none" dirty="0">
                <a:solidFill>
                  <a:schemeClr val="hlink"/>
                </a:solidFill>
                <a:latin typeface="Times New Roman" panose="02020603050405020304" pitchFamily="18" charset="0"/>
                <a:ea typeface="Calibri"/>
                <a:cs typeface="Times New Roman" panose="02020603050405020304" pitchFamily="18" charset="0"/>
                <a:sym typeface="Calibri"/>
                <a:hlinkClick r:id="rId4"/>
              </a:rPr>
              <a:t>https://www.researchgate.net/search/publication?q=Automatic+car+wiper+system</a:t>
            </a:r>
            <a:endParaRPr lang="en-IN" sz="2400" b="0" i="0" u="none" strike="noStrike" cap="none" dirty="0">
              <a:solidFill>
                <a:schemeClr val="accent6"/>
              </a:solidFill>
              <a:latin typeface="Times New Roman" panose="02020603050405020304" pitchFamily="18" charset="0"/>
              <a:ea typeface="Calibri"/>
              <a:cs typeface="Times New Roman" panose="02020603050405020304" pitchFamily="18" charset="0"/>
              <a:sym typeface="Calibri"/>
            </a:endParaRPr>
          </a:p>
          <a:p>
            <a:pPr marL="457200" marR="0" lvl="0" indent="0" algn="l" rtl="0">
              <a:lnSpc>
                <a:spcPct val="100000"/>
              </a:lnSpc>
              <a:spcBef>
                <a:spcPts val="0"/>
              </a:spcBef>
              <a:spcAft>
                <a:spcPts val="0"/>
              </a:spcAft>
              <a:buClr>
                <a:srgbClr val="000000"/>
              </a:buClr>
              <a:buSzPts val="2100"/>
              <a:buFont typeface="Arial"/>
              <a:buNone/>
            </a:pPr>
            <a:endParaRPr lang="en-IN" sz="1800" b="0" i="0" u="none" strike="noStrike" cap="none" dirty="0">
              <a:solidFill>
                <a:schemeClr val="accent6"/>
              </a:solidFill>
              <a:latin typeface="Calibri"/>
              <a:ea typeface="Calibri"/>
              <a:cs typeface="Calibri"/>
              <a:sym typeface="Calibri"/>
            </a:endParaRPr>
          </a:p>
        </p:txBody>
      </p:sp>
      <p:sp>
        <p:nvSpPr>
          <p:cNvPr id="5" name="TextBox 4">
            <a:extLst>
              <a:ext uri="{FF2B5EF4-FFF2-40B4-BE49-F238E27FC236}">
                <a16:creationId xmlns:a16="http://schemas.microsoft.com/office/drawing/2014/main" id="{8DA30AF4-6C28-44F0-A625-C3933CC01605}"/>
              </a:ext>
            </a:extLst>
          </p:cNvPr>
          <p:cNvSpPr txBox="1"/>
          <p:nvPr/>
        </p:nvSpPr>
        <p:spPr>
          <a:xfrm>
            <a:off x="5037857" y="328730"/>
            <a:ext cx="2116285" cy="461665"/>
          </a:xfrm>
          <a:prstGeom prst="rect">
            <a:avLst/>
          </a:prstGeom>
          <a:noFill/>
        </p:spPr>
        <p:txBody>
          <a:bodyPr wrap="none" rtlCol="0">
            <a:spAutoFit/>
          </a:bodyPr>
          <a:lstStyle/>
          <a:p>
            <a:r>
              <a:rPr lang="en-GB" sz="2400" u="sng" dirty="0">
                <a:latin typeface="Times New Roman" panose="02020603050405020304" pitchFamily="18" charset="0"/>
                <a:cs typeface="Times New Roman" panose="02020603050405020304" pitchFamily="18" charset="0"/>
              </a:rPr>
              <a:t>REFERENCES</a:t>
            </a:r>
            <a:endParaRPr lang="en-IN" sz="2400"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1503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3D man with question mark Stock Photo by ©SergeyNivens 4715431">
            <a:extLst>
              <a:ext uri="{FF2B5EF4-FFF2-40B4-BE49-F238E27FC236}">
                <a16:creationId xmlns:a16="http://schemas.microsoft.com/office/drawing/2014/main" id="{B09FBE23-5A0C-431A-92AD-324A8B9E6E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847282A-1A20-4D7D-A968-C30FA5DFA9A2}"/>
              </a:ext>
            </a:extLst>
          </p:cNvPr>
          <p:cNvSpPr>
            <a:spLocks noGrp="1"/>
          </p:cNvSpPr>
          <p:nvPr>
            <p:ph type="sldNum" sz="quarter" idx="12"/>
          </p:nvPr>
        </p:nvSpPr>
        <p:spPr/>
        <p:txBody>
          <a:bodyPr/>
          <a:lstStyle/>
          <a:p>
            <a:fld id="{EB2D9456-07B2-455A-8C3D-5C4260C0C9B0}" type="slidenum">
              <a:rPr lang="en-IN" smtClean="0"/>
              <a:t>19</a:t>
            </a:fld>
            <a:endParaRPr lang="en-IN"/>
          </a:p>
        </p:txBody>
      </p:sp>
    </p:spTree>
    <p:extLst>
      <p:ext uri="{BB962C8B-B14F-4D97-AF65-F5344CB8AC3E}">
        <p14:creationId xmlns:p14="http://schemas.microsoft.com/office/powerpoint/2010/main" val="1120578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D71F04-A243-4273-98BF-8DCA6C52CE3A}"/>
              </a:ext>
            </a:extLst>
          </p:cNvPr>
          <p:cNvPicPr>
            <a:picLocks noChangeAspect="1"/>
          </p:cNvPicPr>
          <p:nvPr/>
        </p:nvPicPr>
        <p:blipFill>
          <a:blip r:embed="rId2"/>
          <a:stretch>
            <a:fillRect/>
          </a:stretch>
        </p:blipFill>
        <p:spPr>
          <a:xfrm>
            <a:off x="1882590" y="259976"/>
            <a:ext cx="8884022" cy="5764305"/>
          </a:xfrm>
          <a:prstGeom prst="rect">
            <a:avLst/>
          </a:prstGeom>
        </p:spPr>
      </p:pic>
      <p:sp>
        <p:nvSpPr>
          <p:cNvPr id="3" name="Slide Number Placeholder 2">
            <a:extLst>
              <a:ext uri="{FF2B5EF4-FFF2-40B4-BE49-F238E27FC236}">
                <a16:creationId xmlns:a16="http://schemas.microsoft.com/office/drawing/2014/main" id="{27095A93-2726-4D49-BACC-DEE1C737B07F}"/>
              </a:ext>
            </a:extLst>
          </p:cNvPr>
          <p:cNvSpPr>
            <a:spLocks noGrp="1"/>
          </p:cNvSpPr>
          <p:nvPr>
            <p:ph type="sldNum" sz="quarter" idx="12"/>
          </p:nvPr>
        </p:nvSpPr>
        <p:spPr/>
        <p:txBody>
          <a:bodyPr/>
          <a:lstStyle/>
          <a:p>
            <a:fld id="{EB2D9456-07B2-455A-8C3D-5C4260C0C9B0}" type="slidenum">
              <a:rPr lang="en-IN" smtClean="0"/>
              <a:t>2</a:t>
            </a:fld>
            <a:endParaRPr lang="en-IN"/>
          </a:p>
        </p:txBody>
      </p:sp>
    </p:spTree>
    <p:extLst>
      <p:ext uri="{BB962C8B-B14F-4D97-AF65-F5344CB8AC3E}">
        <p14:creationId xmlns:p14="http://schemas.microsoft.com/office/powerpoint/2010/main" val="19685089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Thank You Beautiful Lettering Text Vector Illustration. Thank You Stock  Vector - Illustration of calligraphy, greeting: 91719917">
            <a:extLst>
              <a:ext uri="{FF2B5EF4-FFF2-40B4-BE49-F238E27FC236}">
                <a16:creationId xmlns:a16="http://schemas.microsoft.com/office/drawing/2014/main" id="{B2DDFEEC-EE62-449D-8D39-4F3F9E55E2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9863F89E-2C0B-43D6-9AC7-649D678CA639}"/>
              </a:ext>
            </a:extLst>
          </p:cNvPr>
          <p:cNvSpPr>
            <a:spLocks noGrp="1"/>
          </p:cNvSpPr>
          <p:nvPr>
            <p:ph type="sldNum" sz="quarter" idx="12"/>
          </p:nvPr>
        </p:nvSpPr>
        <p:spPr/>
        <p:txBody>
          <a:bodyPr/>
          <a:lstStyle/>
          <a:p>
            <a:fld id="{EB2D9456-07B2-455A-8C3D-5C4260C0C9B0}" type="slidenum">
              <a:rPr lang="en-IN" smtClean="0"/>
              <a:t>20</a:t>
            </a:fld>
            <a:endParaRPr lang="en-IN"/>
          </a:p>
        </p:txBody>
      </p:sp>
    </p:spTree>
    <p:extLst>
      <p:ext uri="{BB962C8B-B14F-4D97-AF65-F5344CB8AC3E}">
        <p14:creationId xmlns:p14="http://schemas.microsoft.com/office/powerpoint/2010/main" val="270870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90DE54-2AB9-491E-9E79-98C152367B3F}"/>
              </a:ext>
            </a:extLst>
          </p:cNvPr>
          <p:cNvSpPr txBox="1"/>
          <p:nvPr/>
        </p:nvSpPr>
        <p:spPr>
          <a:xfrm>
            <a:off x="4565356" y="134470"/>
            <a:ext cx="3061287" cy="461665"/>
          </a:xfrm>
          <a:prstGeom prst="rect">
            <a:avLst/>
          </a:prstGeom>
          <a:noFill/>
        </p:spPr>
        <p:txBody>
          <a:bodyPr wrap="none" rtlCol="0">
            <a:spAutoFit/>
          </a:bodyPr>
          <a:lstStyle/>
          <a:p>
            <a:r>
              <a:rPr lang="en-GB" sz="2400" u="sng" dirty="0">
                <a:latin typeface="Times New Roman" panose="02020603050405020304" pitchFamily="18" charset="0"/>
                <a:cs typeface="Times New Roman" panose="02020603050405020304" pitchFamily="18" charset="0"/>
              </a:rPr>
              <a:t> LIST OF CONTENTS</a:t>
            </a:r>
            <a:endParaRPr lang="en-IN" sz="2400" u="sng"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9867718-72F9-4B65-B0BC-0A5B833C8A81}"/>
              </a:ext>
            </a:extLst>
          </p:cNvPr>
          <p:cNvSpPr txBox="1"/>
          <p:nvPr/>
        </p:nvSpPr>
        <p:spPr>
          <a:xfrm>
            <a:off x="170331" y="972136"/>
            <a:ext cx="8182496" cy="5847755"/>
          </a:xfrm>
          <a:prstGeom prst="rect">
            <a:avLst/>
          </a:prstGeom>
          <a:noFill/>
        </p:spPr>
        <p:txBody>
          <a:bodyPr wrap="none" rtlCol="0">
            <a:spAutoFit/>
          </a:bodyPr>
          <a:lstStyle/>
          <a:p>
            <a:pPr marL="342900" indent="-342900">
              <a:buFont typeface="Wingdings" panose="05000000000000000000" pitchFamily="2" charset="2"/>
              <a:buChar char="q"/>
            </a:pPr>
            <a:r>
              <a:rPr lang="en-GB" sz="2200" dirty="0">
                <a:latin typeface="Times New Roman" panose="02020603050405020304" pitchFamily="18" charset="0"/>
                <a:cs typeface="Times New Roman" panose="02020603050405020304" pitchFamily="18" charset="0"/>
              </a:rPr>
              <a:t>INTRODUCTION</a:t>
            </a:r>
          </a:p>
          <a:p>
            <a:pPr marL="342900" indent="-342900">
              <a:buFont typeface="Wingdings" panose="05000000000000000000" pitchFamily="2" charset="2"/>
              <a:buChar char="q"/>
            </a:pPr>
            <a:endParaRPr lang="en-GB" sz="22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GB" sz="2200" dirty="0">
                <a:latin typeface="Times New Roman" panose="02020603050405020304" pitchFamily="18" charset="0"/>
                <a:cs typeface="Times New Roman" panose="02020603050405020304" pitchFamily="18" charset="0"/>
              </a:rPr>
              <a:t>ABSTRACT</a:t>
            </a:r>
          </a:p>
          <a:p>
            <a:pPr marL="342900" indent="-342900">
              <a:buFont typeface="Wingdings" panose="05000000000000000000" pitchFamily="2" charset="2"/>
              <a:buChar char="q"/>
            </a:pPr>
            <a:endParaRPr lang="en-GB" sz="22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GB" sz="2200" dirty="0">
                <a:latin typeface="Times New Roman" panose="02020603050405020304" pitchFamily="18" charset="0"/>
                <a:cs typeface="Times New Roman" panose="02020603050405020304" pitchFamily="18" charset="0"/>
              </a:rPr>
              <a:t>OBJECTIVE</a:t>
            </a:r>
          </a:p>
          <a:p>
            <a:pPr marL="342900" indent="-342900">
              <a:buFont typeface="Wingdings" panose="05000000000000000000" pitchFamily="2" charset="2"/>
              <a:buChar char="q"/>
            </a:pPr>
            <a:endParaRPr lang="en-GB" sz="22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GB" sz="2200" dirty="0">
                <a:latin typeface="Times New Roman" panose="02020603050405020304" pitchFamily="18" charset="0"/>
                <a:cs typeface="Times New Roman" panose="02020603050405020304" pitchFamily="18" charset="0"/>
              </a:rPr>
              <a:t>BLOCK DIAGRAM AND ITS DESCRIPTION</a:t>
            </a:r>
          </a:p>
          <a:p>
            <a:pPr marL="342900" indent="-342900">
              <a:buFont typeface="Wingdings" panose="05000000000000000000" pitchFamily="2" charset="2"/>
              <a:buChar char="q"/>
            </a:pPr>
            <a:endParaRPr lang="en-GB" sz="22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IN" sz="2200" dirty="0">
                <a:latin typeface="Times New Roman" panose="02020603050405020304" pitchFamily="18" charset="0"/>
                <a:cs typeface="Times New Roman" panose="02020603050405020304" pitchFamily="18" charset="0"/>
              </a:rPr>
              <a:t>LIST OF THE COMPONENTS</a:t>
            </a:r>
          </a:p>
          <a:p>
            <a:pPr marL="342900" indent="-342900">
              <a:buFont typeface="Wingdings" panose="05000000000000000000" pitchFamily="2" charset="2"/>
              <a:buChar char="q"/>
            </a:pPr>
            <a:endParaRPr lang="en-IN" sz="22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IN" sz="2200" dirty="0">
                <a:latin typeface="Times New Roman" panose="02020603050405020304" pitchFamily="18" charset="0"/>
                <a:cs typeface="Times New Roman" panose="02020603050405020304" pitchFamily="18" charset="0"/>
              </a:rPr>
              <a:t>PROTOTYPE WORKING AND SANAPSHOT </a:t>
            </a:r>
          </a:p>
          <a:p>
            <a:pPr marL="342900" indent="-342900">
              <a:buFont typeface="Wingdings" panose="05000000000000000000" pitchFamily="2" charset="2"/>
              <a:buChar char="q"/>
            </a:pPr>
            <a:endParaRPr lang="en-IN" sz="22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IN" sz="2200" dirty="0">
                <a:latin typeface="Times New Roman" panose="02020603050405020304" pitchFamily="18" charset="0"/>
                <a:cs typeface="Times New Roman" panose="02020603050405020304" pitchFamily="18" charset="0"/>
              </a:rPr>
              <a:t> COMPONENTS PRICE LIST , MERITS AND APPLICATIONS</a:t>
            </a:r>
          </a:p>
          <a:p>
            <a:pPr marL="342900" indent="-342900">
              <a:buFont typeface="Wingdings" panose="05000000000000000000" pitchFamily="2" charset="2"/>
              <a:buChar char="q"/>
            </a:pPr>
            <a:endParaRPr lang="en-IN" sz="22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IN" sz="2200" dirty="0">
                <a:latin typeface="Times New Roman" panose="02020603050405020304" pitchFamily="18" charset="0"/>
                <a:cs typeface="Times New Roman" panose="02020603050405020304" pitchFamily="18" charset="0"/>
              </a:rPr>
              <a:t>FUTURE SCOPE</a:t>
            </a:r>
          </a:p>
          <a:p>
            <a:pPr marL="342900" indent="-342900">
              <a:buFont typeface="Wingdings" panose="05000000000000000000" pitchFamily="2" charset="2"/>
              <a:buChar char="q"/>
            </a:pPr>
            <a:endParaRPr lang="en-IN" sz="22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IN" sz="2200" dirty="0">
                <a:latin typeface="Times New Roman" panose="02020603050405020304" pitchFamily="18" charset="0"/>
                <a:cs typeface="Times New Roman" panose="02020603050405020304" pitchFamily="18" charset="0"/>
              </a:rPr>
              <a:t>CONCLUSION</a:t>
            </a:r>
          </a:p>
        </p:txBody>
      </p:sp>
      <p:sp>
        <p:nvSpPr>
          <p:cNvPr id="4" name="Slide Number Placeholder 3">
            <a:extLst>
              <a:ext uri="{FF2B5EF4-FFF2-40B4-BE49-F238E27FC236}">
                <a16:creationId xmlns:a16="http://schemas.microsoft.com/office/drawing/2014/main" id="{B481A052-F395-47F2-93F0-F09A7883F470}"/>
              </a:ext>
            </a:extLst>
          </p:cNvPr>
          <p:cNvSpPr>
            <a:spLocks noGrp="1"/>
          </p:cNvSpPr>
          <p:nvPr>
            <p:ph type="sldNum" sz="quarter" idx="12"/>
          </p:nvPr>
        </p:nvSpPr>
        <p:spPr/>
        <p:txBody>
          <a:bodyPr/>
          <a:lstStyle/>
          <a:p>
            <a:fld id="{EB2D9456-07B2-455A-8C3D-5C4260C0C9B0}" type="slidenum">
              <a:rPr lang="en-IN" smtClean="0"/>
              <a:t>3</a:t>
            </a:fld>
            <a:endParaRPr lang="en-IN"/>
          </a:p>
        </p:txBody>
      </p:sp>
    </p:spTree>
    <p:extLst>
      <p:ext uri="{BB962C8B-B14F-4D97-AF65-F5344CB8AC3E}">
        <p14:creationId xmlns:p14="http://schemas.microsoft.com/office/powerpoint/2010/main" val="797187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00BB52-23F6-4787-AEE4-159178F1BCB3}"/>
              </a:ext>
            </a:extLst>
          </p:cNvPr>
          <p:cNvSpPr txBox="1"/>
          <p:nvPr/>
        </p:nvSpPr>
        <p:spPr>
          <a:xfrm>
            <a:off x="4645923" y="493059"/>
            <a:ext cx="2900153" cy="523220"/>
          </a:xfrm>
          <a:prstGeom prst="rect">
            <a:avLst/>
          </a:prstGeom>
          <a:noFill/>
        </p:spPr>
        <p:txBody>
          <a:bodyPr wrap="none" rtlCol="0">
            <a:spAutoFit/>
          </a:bodyPr>
          <a:lstStyle/>
          <a:p>
            <a:r>
              <a:rPr lang="en-GB" sz="2800" u="sng" dirty="0">
                <a:latin typeface="Times New Roman" panose="02020603050405020304" pitchFamily="18" charset="0"/>
                <a:cs typeface="Times New Roman" panose="02020603050405020304" pitchFamily="18" charset="0"/>
              </a:rPr>
              <a:t>INTRODUCTION</a:t>
            </a:r>
            <a:endParaRPr lang="en-IN" sz="2800" u="sng"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D7C2184-959C-4BF8-902D-88741DAE9ACA}"/>
              </a:ext>
            </a:extLst>
          </p:cNvPr>
          <p:cNvSpPr txBox="1"/>
          <p:nvPr/>
        </p:nvSpPr>
        <p:spPr>
          <a:xfrm>
            <a:off x="564777" y="1820917"/>
            <a:ext cx="11277600" cy="4893647"/>
          </a:xfrm>
          <a:prstGeom prst="rect">
            <a:avLst/>
          </a:prstGeom>
          <a:noFill/>
        </p:spPr>
        <p:txBody>
          <a:bodyPr wrap="square" rtlCol="0">
            <a:spAutoFit/>
          </a:bodyPr>
          <a:lstStyle/>
          <a:p>
            <a:pPr marL="285750" indent="-285750">
              <a:buFont typeface="Wingdings" panose="05000000000000000000" pitchFamily="2" charset="2"/>
              <a:buChar char="v"/>
            </a:pPr>
            <a:r>
              <a:rPr lang="en-GB" sz="2400" dirty="0">
                <a:latin typeface="Times New Roman" panose="02020603050405020304" pitchFamily="18" charset="0"/>
                <a:cs typeface="Times New Roman" panose="02020603050405020304" pitchFamily="18" charset="0"/>
              </a:rPr>
              <a:t>We have pleasure in introduction our new project “</a:t>
            </a:r>
            <a:r>
              <a:rPr lang="en-GB" sz="2400" i="1" dirty="0">
                <a:latin typeface="Times New Roman" panose="02020603050405020304" pitchFamily="18" charset="0"/>
                <a:cs typeface="Times New Roman" panose="02020603050405020304" pitchFamily="18" charset="0"/>
              </a:rPr>
              <a:t>AUTOMATIC RAIN SENSING CAR WIPER SYSTEM</a:t>
            </a:r>
            <a:r>
              <a:rPr lang="en-GB" sz="2400" dirty="0">
                <a:latin typeface="Times New Roman" panose="02020603050405020304" pitchFamily="18" charset="0"/>
                <a:cs typeface="Times New Roman" panose="02020603050405020304" pitchFamily="18" charset="0"/>
              </a:rPr>
              <a:t>”, which is fully equipped by sensors circuit and wiper motor.</a:t>
            </a:r>
          </a:p>
          <a:p>
            <a:endParaRPr lang="en-GB"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GB" sz="2400" dirty="0">
                <a:latin typeface="Times New Roman" panose="02020603050405020304" pitchFamily="18" charset="0"/>
                <a:cs typeface="Times New Roman" panose="02020603050405020304" pitchFamily="18" charset="0"/>
              </a:rPr>
              <a:t>It is a genuine project which is fully equipped and designed for Automobile vehicles. This forms an integral part of best quality. </a:t>
            </a:r>
          </a:p>
          <a:p>
            <a:endParaRPr lang="en-GB"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GB" sz="2400" dirty="0">
                <a:latin typeface="Times New Roman" panose="02020603050405020304" pitchFamily="18" charset="0"/>
                <a:cs typeface="Times New Roman" panose="02020603050405020304" pitchFamily="18" charset="0"/>
              </a:rPr>
              <a:t>This is an era of automation where it is broadly defined as replacement of manual effort mechanical power in all degrees of automation. </a:t>
            </a:r>
          </a:p>
          <a:p>
            <a:pPr marL="285750" indent="-285750">
              <a:buFont typeface="Wingdings" panose="05000000000000000000" pitchFamily="2" charset="2"/>
              <a:buChar char="v"/>
            </a:pPr>
            <a:endParaRPr lang="en-GB"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GB" sz="2400" dirty="0">
                <a:latin typeface="Times New Roman" panose="02020603050405020304" pitchFamily="18" charset="0"/>
                <a:cs typeface="Times New Roman" panose="02020603050405020304" pitchFamily="18" charset="0"/>
              </a:rPr>
              <a:t>In semi automation a combination of manual effort and mechanical power is required whereas in full automation human participation is very negligible.</a:t>
            </a:r>
          </a:p>
          <a:p>
            <a:pPr marL="285750" indent="-285750">
              <a:buFont typeface="Wingdings" panose="05000000000000000000" pitchFamily="2" charset="2"/>
              <a:buChar char="v"/>
            </a:pPr>
            <a:endParaRPr lang="en-GB"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IN" sz="24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528A1787-6275-465B-8630-23867C916D77}"/>
              </a:ext>
            </a:extLst>
          </p:cNvPr>
          <p:cNvSpPr>
            <a:spLocks noGrp="1"/>
          </p:cNvSpPr>
          <p:nvPr>
            <p:ph type="sldNum" sz="quarter" idx="12"/>
          </p:nvPr>
        </p:nvSpPr>
        <p:spPr/>
        <p:txBody>
          <a:bodyPr/>
          <a:lstStyle/>
          <a:p>
            <a:fld id="{EB2D9456-07B2-455A-8C3D-5C4260C0C9B0}" type="slidenum">
              <a:rPr lang="en-IN" smtClean="0"/>
              <a:t>4</a:t>
            </a:fld>
            <a:endParaRPr lang="en-IN"/>
          </a:p>
        </p:txBody>
      </p:sp>
    </p:spTree>
    <p:extLst>
      <p:ext uri="{BB962C8B-B14F-4D97-AF65-F5344CB8AC3E}">
        <p14:creationId xmlns:p14="http://schemas.microsoft.com/office/powerpoint/2010/main" val="3140792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623C4D7-20C1-4D55-A259-1DA1F6154170}"/>
              </a:ext>
            </a:extLst>
          </p:cNvPr>
          <p:cNvSpPr txBox="1"/>
          <p:nvPr/>
        </p:nvSpPr>
        <p:spPr>
          <a:xfrm>
            <a:off x="152400" y="457200"/>
            <a:ext cx="11649635" cy="5878532"/>
          </a:xfrm>
          <a:prstGeom prst="rect">
            <a:avLst/>
          </a:prstGeom>
          <a:noFill/>
        </p:spPr>
        <p:txBody>
          <a:bodyPr wrap="square">
            <a:spAutoFit/>
          </a:bodyPr>
          <a:lstStyle/>
          <a:p>
            <a:pPr rtl="0" fontAlgn="base">
              <a:spcBef>
                <a:spcPts val="0"/>
              </a:spcBef>
              <a:spcAft>
                <a:spcPts val="0"/>
              </a:spcAft>
              <a:buFont typeface="Arial" panose="020B0604020202020204" pitchFamily="34" charset="0"/>
              <a:buChar char="•"/>
            </a:pPr>
            <a:endParaRPr lang="en-GB" sz="2400" b="0" i="0" u="none" strike="noStrike" dirty="0">
              <a:solidFill>
                <a:srgbClr val="4C4C4C"/>
              </a:solidFill>
              <a:effectLst/>
              <a:latin typeface="Times New Roman" panose="02020603050405020304" pitchFamily="18" charset="0"/>
              <a:cs typeface="Times New Roman" panose="02020603050405020304" pitchFamily="18" charset="0"/>
            </a:endParaRPr>
          </a:p>
          <a:p>
            <a:pPr rtl="0" fontAlgn="base">
              <a:spcBef>
                <a:spcPts val="0"/>
              </a:spcBef>
              <a:spcAft>
                <a:spcPts val="0"/>
              </a:spcAft>
              <a:buFont typeface="Arial" panose="020B0604020202020204" pitchFamily="34" charset="0"/>
              <a:buChar char="•"/>
            </a:pPr>
            <a:r>
              <a:rPr lang="en-GB" sz="2200" b="0" i="0" u="none" strike="noStrike" dirty="0">
                <a:solidFill>
                  <a:srgbClr val="4C4C4C"/>
                </a:solidFill>
                <a:effectLst/>
                <a:latin typeface="Times New Roman" panose="02020603050405020304" pitchFamily="18" charset="0"/>
                <a:cs typeface="Times New Roman" panose="02020603050405020304" pitchFamily="18" charset="0"/>
              </a:rPr>
              <a:t>Today’s car wipers are manual systems that work on the principle of manual switching. So, here an automatic wiper system that automatically switches ON </a:t>
            </a:r>
            <a:r>
              <a:rPr lang="en-GB" sz="2200" dirty="0">
                <a:solidFill>
                  <a:srgbClr val="4C4C4C"/>
                </a:solidFill>
                <a:latin typeface="Times New Roman" panose="02020603050405020304" pitchFamily="18" charset="0"/>
                <a:cs typeface="Times New Roman" panose="02020603050405020304" pitchFamily="18" charset="0"/>
              </a:rPr>
              <a:t>by</a:t>
            </a:r>
            <a:r>
              <a:rPr lang="en-GB" sz="2200" b="0" i="0" u="none" strike="noStrike" dirty="0">
                <a:solidFill>
                  <a:srgbClr val="4C4C4C"/>
                </a:solidFill>
                <a:effectLst/>
                <a:latin typeface="Times New Roman" panose="02020603050405020304" pitchFamily="18" charset="0"/>
                <a:cs typeface="Times New Roman" panose="02020603050405020304" pitchFamily="18" charset="0"/>
              </a:rPr>
              <a:t> detecting rain and stops when rain stops.</a:t>
            </a:r>
          </a:p>
          <a:p>
            <a:pPr rtl="0" fontAlgn="base">
              <a:spcBef>
                <a:spcPts val="0"/>
              </a:spcBef>
              <a:spcAft>
                <a:spcPts val="0"/>
              </a:spcAft>
              <a:buFont typeface="Arial" panose="020B0604020202020204" pitchFamily="34" charset="0"/>
              <a:buChar char="•"/>
            </a:pPr>
            <a:endParaRPr lang="en-GB" sz="2200" b="0" i="0" u="none" strike="noStrike" dirty="0">
              <a:solidFill>
                <a:srgbClr val="4C4C4C"/>
              </a:solidFill>
              <a:effectLst/>
              <a:latin typeface="Times New Roman" panose="02020603050405020304" pitchFamily="18" charset="0"/>
              <a:cs typeface="Times New Roman" panose="02020603050405020304" pitchFamily="18" charset="0"/>
            </a:endParaRPr>
          </a:p>
          <a:p>
            <a:pPr rtl="0" fontAlgn="base">
              <a:spcBef>
                <a:spcPts val="0"/>
              </a:spcBef>
              <a:spcAft>
                <a:spcPts val="0"/>
              </a:spcAft>
              <a:buFont typeface="Arial" panose="020B0604020202020204" pitchFamily="34" charset="0"/>
              <a:buChar char="•"/>
            </a:pPr>
            <a:r>
              <a:rPr lang="en-GB" sz="2200" b="0" i="0" u="none" strike="noStrike" dirty="0">
                <a:solidFill>
                  <a:srgbClr val="4C4C4C"/>
                </a:solidFill>
                <a:effectLst/>
                <a:latin typeface="Times New Roman" panose="02020603050405020304" pitchFamily="18" charset="0"/>
                <a:cs typeface="Times New Roman" panose="02020603050405020304" pitchFamily="18" charset="0"/>
              </a:rPr>
              <a:t>This project brings forward this system to automate the wiper system having no need for manual intervention.</a:t>
            </a:r>
          </a:p>
          <a:p>
            <a:pPr rtl="0" fontAlgn="base">
              <a:spcBef>
                <a:spcPts val="0"/>
              </a:spcBef>
              <a:spcAft>
                <a:spcPts val="0"/>
              </a:spcAft>
              <a:buFont typeface="Arial" panose="020B0604020202020204" pitchFamily="34" charset="0"/>
              <a:buChar char="•"/>
            </a:pPr>
            <a:endParaRPr lang="en-GB" sz="2200" b="0" i="0" u="none" strike="noStrike" dirty="0">
              <a:solidFill>
                <a:srgbClr val="4C4C4C"/>
              </a:solidFill>
              <a:effectLst/>
              <a:latin typeface="Times New Roman" panose="02020603050405020304" pitchFamily="18" charset="0"/>
              <a:cs typeface="Times New Roman" panose="02020603050405020304" pitchFamily="18" charset="0"/>
            </a:endParaRPr>
          </a:p>
          <a:p>
            <a:pPr rtl="0" fontAlgn="base">
              <a:spcBef>
                <a:spcPts val="0"/>
              </a:spcBef>
              <a:spcAft>
                <a:spcPts val="0"/>
              </a:spcAft>
              <a:buFont typeface="Arial" panose="020B0604020202020204" pitchFamily="34" charset="0"/>
              <a:buChar char="•"/>
            </a:pPr>
            <a:r>
              <a:rPr lang="en-GB" sz="2200" b="0" i="0" u="none" strike="noStrike" dirty="0">
                <a:solidFill>
                  <a:srgbClr val="4C4C4C"/>
                </a:solidFill>
                <a:effectLst/>
                <a:latin typeface="Times New Roman" panose="02020603050405020304" pitchFamily="18" charset="0"/>
                <a:cs typeface="Times New Roman" panose="02020603050405020304" pitchFamily="18" charset="0"/>
              </a:rPr>
              <a:t>For this purpose we use rain sensor along with microcontroller and driver IC drive the wiper motor.</a:t>
            </a:r>
          </a:p>
          <a:p>
            <a:pPr rtl="0" fontAlgn="base">
              <a:spcBef>
                <a:spcPts val="0"/>
              </a:spcBef>
              <a:spcAft>
                <a:spcPts val="0"/>
              </a:spcAft>
              <a:buFont typeface="Arial" panose="020B0604020202020204" pitchFamily="34" charset="0"/>
              <a:buChar char="•"/>
            </a:pPr>
            <a:endParaRPr lang="en-GB" sz="2200" b="0" i="0" u="none" strike="noStrike" dirty="0">
              <a:solidFill>
                <a:srgbClr val="4C4C4C"/>
              </a:solidFill>
              <a:effectLst/>
              <a:latin typeface="Times New Roman" panose="02020603050405020304" pitchFamily="18" charset="0"/>
              <a:cs typeface="Times New Roman" panose="02020603050405020304" pitchFamily="18" charset="0"/>
            </a:endParaRPr>
          </a:p>
          <a:p>
            <a:pPr rtl="0" fontAlgn="base">
              <a:spcBef>
                <a:spcPts val="0"/>
              </a:spcBef>
              <a:spcAft>
                <a:spcPts val="0"/>
              </a:spcAft>
              <a:buFont typeface="Arial" panose="020B0604020202020204" pitchFamily="34" charset="0"/>
              <a:buChar char="•"/>
            </a:pPr>
            <a:r>
              <a:rPr lang="en-GB" sz="2200" b="0" i="0" u="none" strike="noStrike" dirty="0">
                <a:solidFill>
                  <a:srgbClr val="4C4C4C"/>
                </a:solidFill>
                <a:effectLst/>
                <a:latin typeface="Times New Roman" panose="02020603050405020304" pitchFamily="18" charset="0"/>
                <a:cs typeface="Times New Roman" panose="02020603050405020304" pitchFamily="18" charset="0"/>
              </a:rPr>
              <a:t>This system uses rain sensor to detect rain, this signal is then processed by microcontroller to take the desired action.</a:t>
            </a:r>
          </a:p>
          <a:p>
            <a:pPr rtl="0" fontAlgn="base">
              <a:spcBef>
                <a:spcPts val="0"/>
              </a:spcBef>
              <a:spcAft>
                <a:spcPts val="0"/>
              </a:spcAft>
              <a:buFont typeface="Arial" panose="020B0604020202020204" pitchFamily="34" charset="0"/>
              <a:buChar char="•"/>
            </a:pPr>
            <a:endParaRPr lang="en-GB" sz="2200" b="0" i="0" u="none" strike="noStrike" dirty="0">
              <a:solidFill>
                <a:srgbClr val="4C4C4C"/>
              </a:solidFill>
              <a:effectLst/>
              <a:latin typeface="Times New Roman" panose="02020603050405020304" pitchFamily="18" charset="0"/>
              <a:cs typeface="Times New Roman" panose="02020603050405020304" pitchFamily="18" charset="0"/>
            </a:endParaRPr>
          </a:p>
          <a:p>
            <a:pPr rtl="0" fontAlgn="base">
              <a:spcBef>
                <a:spcPts val="0"/>
              </a:spcBef>
              <a:spcAft>
                <a:spcPts val="0"/>
              </a:spcAft>
              <a:buFont typeface="Arial" panose="020B0604020202020204" pitchFamily="34" charset="0"/>
              <a:buChar char="•"/>
            </a:pPr>
            <a:r>
              <a:rPr lang="en-GB" sz="2200" b="0" i="0" u="none" strike="noStrike" dirty="0">
                <a:solidFill>
                  <a:srgbClr val="4C4C4C"/>
                </a:solidFill>
                <a:effectLst/>
                <a:latin typeface="Times New Roman" panose="02020603050405020304" pitchFamily="18" charset="0"/>
                <a:cs typeface="Times New Roman" panose="02020603050405020304" pitchFamily="18" charset="0"/>
              </a:rPr>
              <a:t>The rain sensor works on the principle of using water for completing its circuit, so when rain falls on it </a:t>
            </a:r>
            <a:r>
              <a:rPr lang="en-GB" sz="2200" dirty="0">
                <a:solidFill>
                  <a:srgbClr val="4C4C4C"/>
                </a:solidFill>
                <a:latin typeface="Times New Roman" panose="02020603050405020304" pitchFamily="18" charset="0"/>
                <a:cs typeface="Times New Roman" panose="02020603050405020304" pitchFamily="18" charset="0"/>
              </a:rPr>
              <a:t>the </a:t>
            </a:r>
            <a:r>
              <a:rPr lang="en-GB" sz="2200" b="0" i="0" u="none" strike="noStrike" dirty="0">
                <a:solidFill>
                  <a:srgbClr val="4C4C4C"/>
                </a:solidFill>
                <a:effectLst/>
                <a:latin typeface="Times New Roman" panose="02020603050405020304" pitchFamily="18" charset="0"/>
                <a:cs typeface="Times New Roman" panose="02020603050405020304" pitchFamily="18" charset="0"/>
              </a:rPr>
              <a:t>circuit gets completed and sends out a signal to the microcontroller.</a:t>
            </a:r>
          </a:p>
          <a:p>
            <a:pPr rtl="0" fontAlgn="base">
              <a:spcBef>
                <a:spcPts val="0"/>
              </a:spcBef>
              <a:spcAft>
                <a:spcPts val="0"/>
              </a:spcAft>
              <a:buFont typeface="Arial" panose="020B0604020202020204" pitchFamily="34" charset="0"/>
              <a:buChar char="•"/>
            </a:pPr>
            <a:endParaRPr lang="en-GB" sz="2200" b="0" i="0" u="none" strike="noStrike" dirty="0">
              <a:solidFill>
                <a:srgbClr val="4C4C4C"/>
              </a:solidFill>
              <a:effectLst/>
              <a:latin typeface="Times New Roman" panose="02020603050405020304" pitchFamily="18" charset="0"/>
              <a:cs typeface="Times New Roman" panose="02020603050405020304" pitchFamily="18" charset="0"/>
            </a:endParaRPr>
          </a:p>
          <a:p>
            <a:pPr rtl="0" fontAlgn="base">
              <a:spcBef>
                <a:spcPts val="0"/>
              </a:spcBef>
              <a:spcAft>
                <a:spcPts val="0"/>
              </a:spcAft>
              <a:buFont typeface="Arial" panose="020B0604020202020204" pitchFamily="34" charset="0"/>
              <a:buChar char="•"/>
            </a:pPr>
            <a:r>
              <a:rPr lang="en-GB" sz="2200" b="0" i="0" u="none" strike="noStrike" dirty="0">
                <a:solidFill>
                  <a:srgbClr val="4C4C4C"/>
                </a:solidFill>
                <a:effectLst/>
                <a:latin typeface="Times New Roman" panose="02020603050405020304" pitchFamily="18" charset="0"/>
                <a:cs typeface="Times New Roman" panose="02020603050405020304" pitchFamily="18" charset="0"/>
              </a:rPr>
              <a:t>The microcontroller now processes this data and drives the motor IC to perform required action. The driver motor IC now drives a servomotor to stimulate as a car wiper.</a:t>
            </a:r>
          </a:p>
        </p:txBody>
      </p:sp>
      <p:sp>
        <p:nvSpPr>
          <p:cNvPr id="7" name="TextBox 6">
            <a:extLst>
              <a:ext uri="{FF2B5EF4-FFF2-40B4-BE49-F238E27FC236}">
                <a16:creationId xmlns:a16="http://schemas.microsoft.com/office/drawing/2014/main" id="{F07E6578-3255-47ED-BE20-C4F2FB302B18}"/>
              </a:ext>
            </a:extLst>
          </p:cNvPr>
          <p:cNvSpPr txBox="1"/>
          <p:nvPr/>
        </p:nvSpPr>
        <p:spPr>
          <a:xfrm>
            <a:off x="5100917" y="60456"/>
            <a:ext cx="6096000" cy="461665"/>
          </a:xfrm>
          <a:prstGeom prst="rect">
            <a:avLst/>
          </a:prstGeom>
          <a:noFill/>
        </p:spPr>
        <p:txBody>
          <a:bodyPr wrap="square">
            <a:spAutoFit/>
          </a:bodyPr>
          <a:lstStyle/>
          <a:p>
            <a:r>
              <a:rPr lang="en-GB" sz="2400" u="sng" dirty="0">
                <a:latin typeface="Times New Roman" panose="02020603050405020304" pitchFamily="18" charset="0"/>
                <a:cs typeface="Times New Roman" panose="02020603050405020304" pitchFamily="18" charset="0"/>
              </a:rPr>
              <a:t>ABSTRACT</a:t>
            </a:r>
            <a:endParaRPr lang="en-IN" sz="2400" u="sng"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FBD72C87-880A-4DBD-B068-17C0B77CF70F}"/>
              </a:ext>
            </a:extLst>
          </p:cNvPr>
          <p:cNvSpPr>
            <a:spLocks noGrp="1"/>
          </p:cNvSpPr>
          <p:nvPr>
            <p:ph type="sldNum" sz="quarter" idx="12"/>
          </p:nvPr>
        </p:nvSpPr>
        <p:spPr/>
        <p:txBody>
          <a:bodyPr/>
          <a:lstStyle/>
          <a:p>
            <a:fld id="{EB2D9456-07B2-455A-8C3D-5C4260C0C9B0}" type="slidenum">
              <a:rPr lang="en-IN" smtClean="0"/>
              <a:t>5</a:t>
            </a:fld>
            <a:endParaRPr lang="en-IN" dirty="0"/>
          </a:p>
        </p:txBody>
      </p:sp>
    </p:spTree>
    <p:extLst>
      <p:ext uri="{BB962C8B-B14F-4D97-AF65-F5344CB8AC3E}">
        <p14:creationId xmlns:p14="http://schemas.microsoft.com/office/powerpoint/2010/main" val="3080302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E8C6D2-86B4-42A5-9C63-9A042E744974}"/>
              </a:ext>
            </a:extLst>
          </p:cNvPr>
          <p:cNvSpPr>
            <a:spLocks noGrp="1"/>
          </p:cNvSpPr>
          <p:nvPr>
            <p:ph type="sldNum" sz="quarter" idx="12"/>
          </p:nvPr>
        </p:nvSpPr>
        <p:spPr/>
        <p:txBody>
          <a:bodyPr/>
          <a:lstStyle/>
          <a:p>
            <a:fld id="{EB2D9456-07B2-455A-8C3D-5C4260C0C9B0}" type="slidenum">
              <a:rPr lang="en-IN" smtClean="0"/>
              <a:t>6</a:t>
            </a:fld>
            <a:endParaRPr lang="en-IN"/>
          </a:p>
        </p:txBody>
      </p:sp>
      <p:sp>
        <p:nvSpPr>
          <p:cNvPr id="4" name="TextBox 3">
            <a:extLst>
              <a:ext uri="{FF2B5EF4-FFF2-40B4-BE49-F238E27FC236}">
                <a16:creationId xmlns:a16="http://schemas.microsoft.com/office/drawing/2014/main" id="{87EEB035-0FBF-48C3-86A0-B6C1CD53517B}"/>
              </a:ext>
            </a:extLst>
          </p:cNvPr>
          <p:cNvSpPr txBox="1"/>
          <p:nvPr/>
        </p:nvSpPr>
        <p:spPr>
          <a:xfrm>
            <a:off x="129988" y="1010245"/>
            <a:ext cx="11223812" cy="5509200"/>
          </a:xfrm>
          <a:prstGeom prst="rect">
            <a:avLst/>
          </a:prstGeom>
          <a:noFill/>
        </p:spPr>
        <p:txBody>
          <a:bodyPr wrap="square">
            <a:spAutoFit/>
          </a:bodyPr>
          <a:lstStyle/>
          <a:p>
            <a:pPr marL="342900" indent="-342900">
              <a:buFont typeface="Arial" panose="020B0604020202020204" pitchFamily="34" charset="0"/>
              <a:buChar char="•"/>
            </a:pPr>
            <a:r>
              <a:rPr lang="en-GB" sz="2200" dirty="0">
                <a:latin typeface="Times New Roman" panose="02020603050405020304" pitchFamily="18" charset="0"/>
                <a:cs typeface="Times New Roman" panose="02020603050405020304" pitchFamily="18" charset="0"/>
              </a:rPr>
              <a:t>In  the  present  automobiles  the  number  of  facilities  is much  higher.</a:t>
            </a:r>
          </a:p>
          <a:p>
            <a:endParaRPr lang="en-GB"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GB" sz="2200" dirty="0">
                <a:latin typeface="Times New Roman" panose="02020603050405020304" pitchFamily="18" charset="0"/>
                <a:cs typeface="Times New Roman" panose="02020603050405020304" pitchFamily="18" charset="0"/>
              </a:rPr>
              <a:t> The  driver  has  to  concentrate  on  road  while driving  and   with    increased   traffic,   things   get    frustrating. </a:t>
            </a:r>
          </a:p>
          <a:p>
            <a:endParaRPr lang="en-GB"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GB" sz="2200" dirty="0">
                <a:latin typeface="Times New Roman" panose="02020603050405020304" pitchFamily="18" charset="0"/>
                <a:cs typeface="Times New Roman" panose="02020603050405020304" pitchFamily="18" charset="0"/>
              </a:rPr>
              <a:t>The features in the car like GPRS to trace the route, music system,  air  condition  system  etc  may  drive  away  the attention  of  the  driver. </a:t>
            </a:r>
          </a:p>
          <a:p>
            <a:endParaRPr lang="en-GB"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GB" sz="2200" dirty="0">
                <a:latin typeface="Times New Roman" panose="02020603050405020304" pitchFamily="18" charset="0"/>
                <a:cs typeface="Times New Roman" panose="02020603050405020304" pitchFamily="18" charset="0"/>
              </a:rPr>
              <a:t> Thus  an  effort  has  been  made  to reduce  the  effort  put  by  driver  in  controlling  the  speed  of the wiper and put more concentration on his driving and it avoids the accidents.</a:t>
            </a:r>
          </a:p>
          <a:p>
            <a:endParaRPr lang="en-GB"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GB" sz="2200" dirty="0">
                <a:latin typeface="Times New Roman" panose="02020603050405020304" pitchFamily="18" charset="0"/>
                <a:cs typeface="Times New Roman" panose="02020603050405020304" pitchFamily="18" charset="0"/>
              </a:rPr>
              <a:t>Since this system is put into use in many higher end cars and  has  been  successfully  working </a:t>
            </a:r>
          </a:p>
          <a:p>
            <a:endParaRPr lang="en-GB"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GB" sz="2200" dirty="0">
                <a:latin typeface="Times New Roman" panose="02020603050405020304" pitchFamily="18" charset="0"/>
                <a:cs typeface="Times New Roman" panose="02020603050405020304" pitchFamily="18" charset="0"/>
              </a:rPr>
              <a:t> An  effort  was  made  to reduce  the  cost  of  the  system  so  that  this  system  can  be implemented  in  common  economic  cars   where  a   common man can  also enjoy the benefits.</a:t>
            </a:r>
            <a:endParaRPr lang="en-IN" sz="22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F00FEF2-1749-4896-9EC7-94A33B77FD30}"/>
              </a:ext>
            </a:extLst>
          </p:cNvPr>
          <p:cNvSpPr txBox="1"/>
          <p:nvPr/>
        </p:nvSpPr>
        <p:spPr>
          <a:xfrm>
            <a:off x="4828823" y="170329"/>
            <a:ext cx="1826141" cy="461665"/>
          </a:xfrm>
          <a:prstGeom prst="rect">
            <a:avLst/>
          </a:prstGeom>
          <a:noFill/>
        </p:spPr>
        <p:txBody>
          <a:bodyPr wrap="none" rtlCol="0">
            <a:spAutoFit/>
          </a:bodyPr>
          <a:lstStyle/>
          <a:p>
            <a:r>
              <a:rPr lang="en-GB" sz="2400" u="sng" dirty="0">
                <a:latin typeface="Times New Roman" panose="02020603050405020304" pitchFamily="18" charset="0"/>
                <a:cs typeface="Times New Roman" panose="02020603050405020304" pitchFamily="18" charset="0"/>
              </a:rPr>
              <a:t>OBJECTIVE</a:t>
            </a:r>
            <a:endParaRPr lang="en-IN" sz="2400"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607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0EAE22-9D1A-4B71-9D61-B962188E7137}"/>
              </a:ext>
            </a:extLst>
          </p:cNvPr>
          <p:cNvSpPr txBox="1"/>
          <p:nvPr/>
        </p:nvSpPr>
        <p:spPr>
          <a:xfrm>
            <a:off x="4706837" y="289120"/>
            <a:ext cx="2778325" cy="461665"/>
          </a:xfrm>
          <a:prstGeom prst="rect">
            <a:avLst/>
          </a:prstGeom>
          <a:noFill/>
        </p:spPr>
        <p:txBody>
          <a:bodyPr wrap="none" rtlCol="0">
            <a:spAutoFit/>
          </a:bodyPr>
          <a:lstStyle/>
          <a:p>
            <a:r>
              <a:rPr lang="en-GB" sz="2400" u="sng" dirty="0">
                <a:latin typeface="Times New Roman" panose="02020603050405020304" pitchFamily="18" charset="0"/>
                <a:cs typeface="Times New Roman" panose="02020603050405020304" pitchFamily="18" charset="0"/>
              </a:rPr>
              <a:t>BLOCK DIAGRAM</a:t>
            </a:r>
            <a:endParaRPr lang="en-IN" sz="2400" u="sng"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A5A73BF9-DECF-4E40-9DDC-0181C399B22E}"/>
              </a:ext>
            </a:extLst>
          </p:cNvPr>
          <p:cNvSpPr>
            <a:spLocks noGrp="1"/>
          </p:cNvSpPr>
          <p:nvPr>
            <p:ph type="sldNum" sz="quarter" idx="12"/>
          </p:nvPr>
        </p:nvSpPr>
        <p:spPr/>
        <p:txBody>
          <a:bodyPr/>
          <a:lstStyle/>
          <a:p>
            <a:fld id="{EB2D9456-07B2-455A-8C3D-5C4260C0C9B0}" type="slidenum">
              <a:rPr lang="en-IN" smtClean="0"/>
              <a:t>7</a:t>
            </a:fld>
            <a:endParaRPr lang="en-IN"/>
          </a:p>
        </p:txBody>
      </p:sp>
      <p:sp>
        <p:nvSpPr>
          <p:cNvPr id="5" name="Rectangle 4">
            <a:extLst>
              <a:ext uri="{FF2B5EF4-FFF2-40B4-BE49-F238E27FC236}">
                <a16:creationId xmlns:a16="http://schemas.microsoft.com/office/drawing/2014/main" id="{319CEB20-9453-4F52-9374-ABE017CA1EE8}"/>
              </a:ext>
            </a:extLst>
          </p:cNvPr>
          <p:cNvSpPr/>
          <p:nvPr/>
        </p:nvSpPr>
        <p:spPr>
          <a:xfrm flipH="1">
            <a:off x="-529816" y="2652656"/>
            <a:ext cx="45719" cy="45719"/>
          </a:xfrm>
          <a:prstGeom prst="rect">
            <a:avLst/>
          </a:prstGeom>
          <a:solidFill>
            <a:schemeClr val="accent6">
              <a:lumMod val="60000"/>
              <a:lumOff val="4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3E2478EF-8989-4FC2-9693-B465B2867485}"/>
              </a:ext>
            </a:extLst>
          </p:cNvPr>
          <p:cNvPicPr>
            <a:picLocks noChangeAspect="1"/>
          </p:cNvPicPr>
          <p:nvPr/>
        </p:nvPicPr>
        <p:blipFill rotWithShape="1">
          <a:blip r:embed="rId2"/>
          <a:srcRect r="23015"/>
          <a:stretch/>
        </p:blipFill>
        <p:spPr>
          <a:xfrm>
            <a:off x="915296" y="1390426"/>
            <a:ext cx="9752704" cy="5046608"/>
          </a:xfrm>
          <a:prstGeom prst="rect">
            <a:avLst/>
          </a:prstGeom>
        </p:spPr>
      </p:pic>
    </p:spTree>
    <p:extLst>
      <p:ext uri="{BB962C8B-B14F-4D97-AF65-F5344CB8AC3E}">
        <p14:creationId xmlns:p14="http://schemas.microsoft.com/office/powerpoint/2010/main" val="2316016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01254AC-D6B4-4BCD-B770-C47EA3C713D3}"/>
              </a:ext>
            </a:extLst>
          </p:cNvPr>
          <p:cNvSpPr txBox="1"/>
          <p:nvPr/>
        </p:nvSpPr>
        <p:spPr>
          <a:xfrm>
            <a:off x="313764" y="1595021"/>
            <a:ext cx="10282518" cy="5262979"/>
          </a:xfrm>
          <a:prstGeom prst="rect">
            <a:avLst/>
          </a:prstGeom>
          <a:noFill/>
        </p:spPr>
        <p:txBody>
          <a:bodyPr wrap="square">
            <a:spAutoFit/>
          </a:bodyPr>
          <a:lstStyle/>
          <a:p>
            <a:pPr marL="342900" indent="-342900" algn="just" rtl="0" fontAlgn="base">
              <a:spcBef>
                <a:spcPts val="0"/>
              </a:spcBef>
              <a:spcAft>
                <a:spcPts val="0"/>
              </a:spcAft>
              <a:buFont typeface="Wingdings" panose="05000000000000000000" pitchFamily="2" charset="2"/>
              <a:buChar char="§"/>
            </a:pPr>
            <a:r>
              <a:rPr lang="en-GB" sz="2400" strike="noStrike" dirty="0">
                <a:solidFill>
                  <a:srgbClr val="000000"/>
                </a:solidFill>
                <a:effectLst/>
                <a:latin typeface="Times New Roman" panose="02020603050405020304" pitchFamily="18" charset="0"/>
                <a:cs typeface="Times New Roman" panose="02020603050405020304" pitchFamily="18" charset="0"/>
              </a:rPr>
              <a:t>The power supply is given to the Arduino UNO through power supply module.</a:t>
            </a:r>
          </a:p>
          <a:p>
            <a:pPr algn="just" rtl="0" fontAlgn="base">
              <a:spcBef>
                <a:spcPts val="0"/>
              </a:spcBef>
              <a:spcAft>
                <a:spcPts val="0"/>
              </a:spcAft>
            </a:pPr>
            <a:endParaRPr lang="en-GB" sz="2400" dirty="0">
              <a:solidFill>
                <a:srgbClr val="000000"/>
              </a:solidFill>
              <a:latin typeface="Times New Roman" panose="02020603050405020304" pitchFamily="18" charset="0"/>
              <a:cs typeface="Times New Roman" panose="02020603050405020304" pitchFamily="18" charset="0"/>
            </a:endParaRPr>
          </a:p>
          <a:p>
            <a:pPr marL="342900" indent="-342900" algn="just" rtl="0" fontAlgn="base">
              <a:spcBef>
                <a:spcPts val="0"/>
              </a:spcBef>
              <a:spcAft>
                <a:spcPts val="0"/>
              </a:spcAft>
              <a:buFont typeface="Wingdings" panose="05000000000000000000" pitchFamily="2" charset="2"/>
              <a:buChar char="§"/>
            </a:pPr>
            <a:r>
              <a:rPr lang="en-GB" sz="2400" dirty="0">
                <a:solidFill>
                  <a:srgbClr val="000000"/>
                </a:solidFill>
                <a:effectLst/>
                <a:latin typeface="Times New Roman" panose="02020603050405020304" pitchFamily="18" charset="0"/>
                <a:cs typeface="Times New Roman" panose="02020603050405020304" pitchFamily="18" charset="0"/>
              </a:rPr>
              <a:t>T</a:t>
            </a:r>
            <a:r>
              <a:rPr lang="en-GB" sz="2400" b="0" i="0" u="none" strike="noStrike" dirty="0">
                <a:solidFill>
                  <a:srgbClr val="000000"/>
                </a:solidFill>
                <a:effectLst/>
                <a:latin typeface="Times New Roman" panose="02020603050405020304" pitchFamily="18" charset="0"/>
                <a:cs typeface="Times New Roman" panose="02020603050405020304" pitchFamily="18" charset="0"/>
              </a:rPr>
              <a:t>hen the wiper motor is automatically on during the time of rainfall.</a:t>
            </a:r>
          </a:p>
          <a:p>
            <a:pPr marL="342900" indent="-342900" algn="just" rtl="0" fontAlgn="base">
              <a:spcBef>
                <a:spcPts val="0"/>
              </a:spcBef>
              <a:spcAft>
                <a:spcPts val="0"/>
              </a:spcAft>
              <a:buFont typeface="Wingdings" panose="05000000000000000000" pitchFamily="2" charset="2"/>
              <a:buChar char="§"/>
            </a:pPr>
            <a:endParaRPr lang="en-GB" sz="2400" b="0" i="0" u="none" strike="noStrike" dirty="0">
              <a:solidFill>
                <a:srgbClr val="000000"/>
              </a:solidFill>
              <a:effectLst/>
              <a:latin typeface="Times New Roman" panose="02020603050405020304" pitchFamily="18" charset="0"/>
              <a:cs typeface="Times New Roman" panose="02020603050405020304" pitchFamily="18" charset="0"/>
            </a:endParaRPr>
          </a:p>
          <a:p>
            <a:pPr marL="342900" indent="-342900" rtl="0" fontAlgn="base">
              <a:spcBef>
                <a:spcPts val="0"/>
              </a:spcBef>
              <a:spcAft>
                <a:spcPts val="0"/>
              </a:spcAft>
              <a:buFont typeface="Wingdings" panose="05000000000000000000" pitchFamily="2" charset="2"/>
              <a:buChar char="§"/>
            </a:pPr>
            <a:r>
              <a:rPr lang="en-GB" sz="2400" b="0" i="0" u="none" strike="noStrike" dirty="0">
                <a:solidFill>
                  <a:srgbClr val="000000"/>
                </a:solidFill>
                <a:effectLst/>
                <a:latin typeface="Times New Roman" panose="02020603050405020304" pitchFamily="18" charset="0"/>
                <a:cs typeface="Times New Roman" panose="02020603050405020304" pitchFamily="18" charset="0"/>
              </a:rPr>
              <a:t>This sensor is fixed in the vehicle glass.</a:t>
            </a:r>
          </a:p>
          <a:p>
            <a:pPr marL="342900" indent="-342900" rtl="0" fontAlgn="base">
              <a:spcBef>
                <a:spcPts val="0"/>
              </a:spcBef>
              <a:spcAft>
                <a:spcPts val="0"/>
              </a:spcAft>
              <a:buFont typeface="Wingdings" panose="05000000000000000000" pitchFamily="2" charset="2"/>
              <a:buChar char="§"/>
            </a:pPr>
            <a:endParaRPr lang="en-GB" sz="2400" b="0" i="0" u="none" strike="noStrike" dirty="0">
              <a:solidFill>
                <a:srgbClr val="000000"/>
              </a:solidFill>
              <a:effectLst/>
              <a:latin typeface="Times New Roman" panose="02020603050405020304" pitchFamily="18" charset="0"/>
              <a:cs typeface="Times New Roman" panose="02020603050405020304" pitchFamily="18" charset="0"/>
            </a:endParaRPr>
          </a:p>
          <a:p>
            <a:pPr marL="342900" indent="-342900" rtl="0" fontAlgn="base">
              <a:spcBef>
                <a:spcPts val="0"/>
              </a:spcBef>
              <a:spcAft>
                <a:spcPts val="0"/>
              </a:spcAft>
              <a:buFont typeface="Wingdings" panose="05000000000000000000" pitchFamily="2" charset="2"/>
              <a:buChar char="§"/>
            </a:pPr>
            <a:r>
              <a:rPr lang="en-GB" sz="2400" b="0" i="0" u="none" strike="noStrike" dirty="0">
                <a:solidFill>
                  <a:srgbClr val="000000"/>
                </a:solidFill>
                <a:effectLst/>
                <a:latin typeface="Times New Roman" panose="02020603050405020304" pitchFamily="18" charset="0"/>
                <a:cs typeface="Times New Roman" panose="02020603050405020304" pitchFamily="18" charset="0"/>
              </a:rPr>
              <a:t>It senses the rainfall and giving control signal to the control unit.</a:t>
            </a:r>
          </a:p>
          <a:p>
            <a:pPr marL="342900" indent="-342900" rtl="0" fontAlgn="base">
              <a:spcBef>
                <a:spcPts val="0"/>
              </a:spcBef>
              <a:spcAft>
                <a:spcPts val="0"/>
              </a:spcAft>
              <a:buFont typeface="Wingdings" panose="05000000000000000000" pitchFamily="2" charset="2"/>
              <a:buChar char="§"/>
            </a:pPr>
            <a:endParaRPr lang="en-GB" sz="2400" b="0" i="0" u="none" strike="noStrike" dirty="0">
              <a:solidFill>
                <a:srgbClr val="000000"/>
              </a:solidFill>
              <a:effectLst/>
              <a:latin typeface="Times New Roman" panose="02020603050405020304" pitchFamily="18" charset="0"/>
              <a:cs typeface="Times New Roman" panose="02020603050405020304" pitchFamily="18" charset="0"/>
            </a:endParaRPr>
          </a:p>
          <a:p>
            <a:pPr marL="342900" indent="-342900" rtl="0" fontAlgn="base">
              <a:spcBef>
                <a:spcPts val="0"/>
              </a:spcBef>
              <a:spcAft>
                <a:spcPts val="0"/>
              </a:spcAft>
              <a:buFont typeface="Wingdings" panose="05000000000000000000" pitchFamily="2" charset="2"/>
              <a:buChar char="§"/>
            </a:pPr>
            <a:r>
              <a:rPr lang="en-GB" sz="2400" b="0" i="0" u="none" strike="noStrike" dirty="0">
                <a:solidFill>
                  <a:srgbClr val="000000"/>
                </a:solidFill>
                <a:effectLst/>
                <a:latin typeface="Times New Roman" panose="02020603050405020304" pitchFamily="18" charset="0"/>
                <a:cs typeface="Times New Roman" panose="02020603050405020304" pitchFamily="18" charset="0"/>
              </a:rPr>
              <a:t>The control unit activate the wiper automatically.</a:t>
            </a:r>
          </a:p>
          <a:p>
            <a:pPr marL="342900" indent="-342900" rtl="0" fontAlgn="base">
              <a:spcBef>
                <a:spcPts val="0"/>
              </a:spcBef>
              <a:spcAft>
                <a:spcPts val="0"/>
              </a:spcAft>
              <a:buFont typeface="Wingdings" panose="05000000000000000000" pitchFamily="2" charset="2"/>
              <a:buChar char="§"/>
            </a:pPr>
            <a:endParaRPr lang="en-GB" sz="2400" b="0" i="0" u="none" strike="noStrike" dirty="0">
              <a:solidFill>
                <a:srgbClr val="000000"/>
              </a:solidFill>
              <a:effectLst/>
              <a:latin typeface="Times New Roman" panose="02020603050405020304" pitchFamily="18" charset="0"/>
              <a:cs typeface="Times New Roman" panose="02020603050405020304" pitchFamily="18" charset="0"/>
            </a:endParaRPr>
          </a:p>
          <a:p>
            <a:pPr marL="342900" indent="-342900" rtl="0" fontAlgn="base">
              <a:spcBef>
                <a:spcPts val="0"/>
              </a:spcBef>
              <a:spcAft>
                <a:spcPts val="0"/>
              </a:spcAft>
              <a:buFont typeface="Wingdings" panose="05000000000000000000" pitchFamily="2" charset="2"/>
              <a:buChar char="§"/>
            </a:pPr>
            <a:r>
              <a:rPr lang="en-GB" sz="2400" b="0" i="0" u="none" strike="noStrike" dirty="0">
                <a:solidFill>
                  <a:srgbClr val="000000"/>
                </a:solidFill>
                <a:effectLst/>
                <a:latin typeface="Times New Roman" panose="02020603050405020304" pitchFamily="18" charset="0"/>
                <a:cs typeface="Times New Roman" panose="02020603050405020304" pitchFamily="18" charset="0"/>
              </a:rPr>
              <a:t>The rain sensor works on the principle of using water for completing its circuit.</a:t>
            </a:r>
          </a:p>
          <a:p>
            <a:pPr marL="342900" indent="-342900" rtl="0" fontAlgn="base">
              <a:spcBef>
                <a:spcPts val="0"/>
              </a:spcBef>
              <a:spcAft>
                <a:spcPts val="0"/>
              </a:spcAft>
              <a:buFont typeface="Wingdings" panose="05000000000000000000" pitchFamily="2" charset="2"/>
              <a:buChar char="§"/>
            </a:pPr>
            <a:endParaRPr lang="en-GB" sz="2400" b="0" i="0" u="none" strike="noStrike" dirty="0">
              <a:solidFill>
                <a:srgbClr val="000000"/>
              </a:solidFill>
              <a:effectLst/>
              <a:latin typeface="Times New Roman" panose="02020603050405020304" pitchFamily="18" charset="0"/>
              <a:cs typeface="Times New Roman" panose="02020603050405020304" pitchFamily="18" charset="0"/>
            </a:endParaRPr>
          </a:p>
          <a:p>
            <a:pPr marL="342900" indent="-342900" rtl="0" fontAlgn="base">
              <a:spcBef>
                <a:spcPts val="0"/>
              </a:spcBef>
              <a:spcAft>
                <a:spcPts val="0"/>
              </a:spcAft>
              <a:buFont typeface="Wingdings" panose="05000000000000000000" pitchFamily="2" charset="2"/>
              <a:buChar char="§"/>
            </a:pPr>
            <a:r>
              <a:rPr lang="en-GB" sz="2400" b="0" i="0" u="none" strike="noStrike" dirty="0">
                <a:solidFill>
                  <a:srgbClr val="000000"/>
                </a:solidFill>
                <a:effectLst/>
                <a:latin typeface="Times New Roman" panose="02020603050405020304" pitchFamily="18" charset="0"/>
                <a:cs typeface="Times New Roman" panose="02020603050405020304" pitchFamily="18" charset="0"/>
              </a:rPr>
              <a:t>So when rain falls on it it’s circuit gets completed.</a:t>
            </a:r>
          </a:p>
          <a:p>
            <a:pPr rtl="0" fontAlgn="base">
              <a:spcBef>
                <a:spcPts val="0"/>
              </a:spcBef>
              <a:spcAft>
                <a:spcPts val="0"/>
              </a:spcAft>
            </a:pPr>
            <a:endParaRPr lang="en-GB" sz="2400" b="0" i="0" u="none" strike="noStrike" dirty="0">
              <a:solidFill>
                <a:srgbClr val="000000"/>
              </a:solidFill>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CA66EFF-1F4C-4891-A2D1-6E96902D72A6}"/>
              </a:ext>
            </a:extLst>
          </p:cNvPr>
          <p:cNvSpPr txBox="1"/>
          <p:nvPr/>
        </p:nvSpPr>
        <p:spPr>
          <a:xfrm>
            <a:off x="3397624" y="466165"/>
            <a:ext cx="4857420" cy="461665"/>
          </a:xfrm>
          <a:prstGeom prst="rect">
            <a:avLst/>
          </a:prstGeom>
          <a:noFill/>
        </p:spPr>
        <p:txBody>
          <a:bodyPr wrap="none" rtlCol="0">
            <a:spAutoFit/>
          </a:bodyPr>
          <a:lstStyle/>
          <a:p>
            <a:r>
              <a:rPr lang="en-GB" sz="2400" u="sng" dirty="0">
                <a:latin typeface="Times New Roman" panose="02020603050405020304" pitchFamily="18" charset="0"/>
                <a:cs typeface="Times New Roman" panose="02020603050405020304" pitchFamily="18" charset="0"/>
              </a:rPr>
              <a:t>BLOCK DIAGRAM DESCRIPTION</a:t>
            </a:r>
            <a:endParaRPr lang="en-IN" sz="2400" u="sng"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9CA74883-F7FE-4597-8E88-04C781921058}"/>
              </a:ext>
            </a:extLst>
          </p:cNvPr>
          <p:cNvSpPr>
            <a:spLocks noGrp="1"/>
          </p:cNvSpPr>
          <p:nvPr>
            <p:ph type="sldNum" sz="quarter" idx="12"/>
          </p:nvPr>
        </p:nvSpPr>
        <p:spPr/>
        <p:txBody>
          <a:bodyPr/>
          <a:lstStyle/>
          <a:p>
            <a:fld id="{EB2D9456-07B2-455A-8C3D-5C4260C0C9B0}" type="slidenum">
              <a:rPr lang="en-IN" smtClean="0"/>
              <a:t>8</a:t>
            </a:fld>
            <a:endParaRPr lang="en-IN"/>
          </a:p>
        </p:txBody>
      </p:sp>
    </p:spTree>
    <p:extLst>
      <p:ext uri="{BB962C8B-B14F-4D97-AF65-F5344CB8AC3E}">
        <p14:creationId xmlns:p14="http://schemas.microsoft.com/office/powerpoint/2010/main" val="3271462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57B141-EEB8-4E3F-8B8C-12B574A5724A}"/>
              </a:ext>
            </a:extLst>
          </p:cNvPr>
          <p:cNvSpPr>
            <a:spLocks noGrp="1"/>
          </p:cNvSpPr>
          <p:nvPr>
            <p:ph type="sldNum" sz="quarter" idx="12"/>
          </p:nvPr>
        </p:nvSpPr>
        <p:spPr/>
        <p:txBody>
          <a:bodyPr/>
          <a:lstStyle/>
          <a:p>
            <a:fld id="{EB2D9456-07B2-455A-8C3D-5C4260C0C9B0}" type="slidenum">
              <a:rPr lang="en-IN" smtClean="0"/>
              <a:t>9</a:t>
            </a:fld>
            <a:endParaRPr lang="en-IN"/>
          </a:p>
        </p:txBody>
      </p:sp>
      <p:sp>
        <p:nvSpPr>
          <p:cNvPr id="3" name="TextBox 2">
            <a:extLst>
              <a:ext uri="{FF2B5EF4-FFF2-40B4-BE49-F238E27FC236}">
                <a16:creationId xmlns:a16="http://schemas.microsoft.com/office/drawing/2014/main" id="{BCB42BBC-B0B5-458A-AA54-E29633A01FA9}"/>
              </a:ext>
            </a:extLst>
          </p:cNvPr>
          <p:cNvSpPr txBox="1"/>
          <p:nvPr/>
        </p:nvSpPr>
        <p:spPr>
          <a:xfrm>
            <a:off x="4363378" y="197223"/>
            <a:ext cx="3465244" cy="461665"/>
          </a:xfrm>
          <a:prstGeom prst="rect">
            <a:avLst/>
          </a:prstGeom>
          <a:noFill/>
        </p:spPr>
        <p:txBody>
          <a:bodyPr wrap="none" rtlCol="0">
            <a:spAutoFit/>
          </a:bodyPr>
          <a:lstStyle/>
          <a:p>
            <a:r>
              <a:rPr lang="en-GB" sz="2400" u="sng" dirty="0">
                <a:latin typeface="Times New Roman" panose="02020603050405020304" pitchFamily="18" charset="0"/>
                <a:cs typeface="Times New Roman" panose="02020603050405020304" pitchFamily="18" charset="0"/>
              </a:rPr>
              <a:t>LIST OF COMPONENTS</a:t>
            </a:r>
            <a:endParaRPr lang="en-IN" sz="2400" u="sng" dirty="0">
              <a:latin typeface="Times New Roman" panose="02020603050405020304" pitchFamily="18" charset="0"/>
              <a:cs typeface="Times New Roman" panose="02020603050405020304" pitchFamily="18" charset="0"/>
            </a:endParaRPr>
          </a:p>
        </p:txBody>
      </p:sp>
      <p:pic>
        <p:nvPicPr>
          <p:cNvPr id="4" name="image1.jpg" descr="What is Arduino Development Board">
            <a:extLst>
              <a:ext uri="{FF2B5EF4-FFF2-40B4-BE49-F238E27FC236}">
                <a16:creationId xmlns:a16="http://schemas.microsoft.com/office/drawing/2014/main" id="{3F864245-2498-4643-9365-A6AE6BD46C14}"/>
              </a:ext>
            </a:extLst>
          </p:cNvPr>
          <p:cNvPicPr/>
          <p:nvPr/>
        </p:nvPicPr>
        <p:blipFill>
          <a:blip r:embed="rId2"/>
          <a:srcRect/>
          <a:stretch>
            <a:fillRect/>
          </a:stretch>
        </p:blipFill>
        <p:spPr>
          <a:xfrm>
            <a:off x="331694" y="3218329"/>
            <a:ext cx="3406587" cy="2788024"/>
          </a:xfrm>
          <a:prstGeom prst="rect">
            <a:avLst/>
          </a:prstGeom>
          <a:ln/>
        </p:spPr>
      </p:pic>
      <p:pic>
        <p:nvPicPr>
          <p:cNvPr id="1026" name="Picture 2">
            <a:extLst>
              <a:ext uri="{FF2B5EF4-FFF2-40B4-BE49-F238E27FC236}">
                <a16:creationId xmlns:a16="http://schemas.microsoft.com/office/drawing/2014/main" id="{95993E36-4EB7-4E42-A70F-A6AAC67457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6030" y="3429000"/>
            <a:ext cx="2541304" cy="2312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descr="Dc 3v-5v 20ma rain water level sensor module detection liquid surface depth  height geekcreit for arduino - products that work with official arduino  boards Sale - Banggood.com">
            <a:extLst>
              <a:ext uri="{FF2B5EF4-FFF2-40B4-BE49-F238E27FC236}">
                <a16:creationId xmlns:a16="http://schemas.microsoft.com/office/drawing/2014/main" id="{D59A702E-6139-464C-8DEA-FB2C865DD7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9635" y="2078784"/>
            <a:ext cx="4249270" cy="50671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346AAB9-D2D8-443F-B03B-ECD0D6DB16C4}"/>
              </a:ext>
            </a:extLst>
          </p:cNvPr>
          <p:cNvSpPr txBox="1"/>
          <p:nvPr/>
        </p:nvSpPr>
        <p:spPr>
          <a:xfrm>
            <a:off x="1056994" y="1882588"/>
            <a:ext cx="1955985" cy="461665"/>
          </a:xfrm>
          <a:prstGeom prst="rect">
            <a:avLst/>
          </a:prstGeom>
          <a:noFill/>
        </p:spPr>
        <p:txBody>
          <a:bodyPr wrap="none" rtlCol="0">
            <a:spAutoFit/>
          </a:bodyPr>
          <a:lstStyle/>
          <a:p>
            <a:r>
              <a:rPr lang="en-GB" sz="2400" dirty="0">
                <a:latin typeface="Times New Roman" panose="02020603050405020304" pitchFamily="18" charset="0"/>
                <a:cs typeface="Times New Roman" panose="02020603050405020304" pitchFamily="18" charset="0"/>
              </a:rPr>
              <a:t>Arduino UNO</a:t>
            </a:r>
            <a:endParaRPr lang="en-IN" sz="24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C1B45A1E-92D3-4355-84C3-757536EE48FA}"/>
              </a:ext>
            </a:extLst>
          </p:cNvPr>
          <p:cNvSpPr txBox="1"/>
          <p:nvPr/>
        </p:nvSpPr>
        <p:spPr>
          <a:xfrm>
            <a:off x="5118007" y="1882588"/>
            <a:ext cx="1955985" cy="461665"/>
          </a:xfrm>
          <a:prstGeom prst="rect">
            <a:avLst/>
          </a:prstGeom>
          <a:noFill/>
        </p:spPr>
        <p:txBody>
          <a:bodyPr wrap="square" rtlCol="0">
            <a:spAutoFit/>
          </a:bodyPr>
          <a:lstStyle/>
          <a:p>
            <a:r>
              <a:rPr lang="en-GB" sz="2400" dirty="0">
                <a:latin typeface="Times New Roman" panose="02020603050405020304" pitchFamily="18" charset="0"/>
                <a:cs typeface="Times New Roman" panose="02020603050405020304" pitchFamily="18" charset="0"/>
              </a:rPr>
              <a:t>Servo Motor</a:t>
            </a:r>
            <a:endParaRPr lang="en-IN"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5690CD3-A549-4621-88AE-D816777B5A47}"/>
              </a:ext>
            </a:extLst>
          </p:cNvPr>
          <p:cNvSpPr txBox="1"/>
          <p:nvPr/>
        </p:nvSpPr>
        <p:spPr>
          <a:xfrm>
            <a:off x="8946776" y="1882588"/>
            <a:ext cx="2850460" cy="461665"/>
          </a:xfrm>
          <a:prstGeom prst="rect">
            <a:avLst/>
          </a:prstGeom>
          <a:noFill/>
        </p:spPr>
        <p:txBody>
          <a:bodyPr wrap="none" rtlCol="0">
            <a:spAutoFit/>
          </a:bodyPr>
          <a:lstStyle/>
          <a:p>
            <a:r>
              <a:rPr lang="en-GB" sz="2400" dirty="0">
                <a:latin typeface="Times New Roman" panose="02020603050405020304" pitchFamily="18" charset="0"/>
                <a:cs typeface="Times New Roman" panose="02020603050405020304" pitchFamily="18" charset="0"/>
              </a:rPr>
              <a:t>Rain Sensing Module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234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566</TotalTime>
  <Words>1066</Words>
  <Application>Microsoft Office PowerPoint</Application>
  <PresentationFormat>Widescreen</PresentationFormat>
  <Paragraphs>180</Paragraphs>
  <Slides>20</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Dharunish A P</dc:creator>
  <cp:lastModifiedBy>Dharunish A P</cp:lastModifiedBy>
  <cp:revision>30</cp:revision>
  <dcterms:created xsi:type="dcterms:W3CDTF">2021-10-29T17:54:41Z</dcterms:created>
  <dcterms:modified xsi:type="dcterms:W3CDTF">2022-08-31T09:01:13Z</dcterms:modified>
</cp:coreProperties>
</file>